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7_71D2D7D6.xml" ContentType="application/vnd.ms-powerpoint.comments+xml"/>
  <Override PartName="/ppt/theme/themeOverride1.xml" ContentType="application/vnd.openxmlformats-officedocument.themeOverride+xml"/>
  <Override PartName="/ppt/notesSlides/notesSlide5.xml" ContentType="application/vnd.openxmlformats-officedocument.presentationml.notesSlide+xml"/>
  <Override PartName="/ppt/comments/modernComment_10D_BD8AFE5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58" r:id="rId7"/>
    <p:sldId id="285" r:id="rId8"/>
    <p:sldId id="284" r:id="rId9"/>
    <p:sldId id="287" r:id="rId10"/>
    <p:sldId id="288" r:id="rId11"/>
    <p:sldId id="279" r:id="rId12"/>
    <p:sldId id="281" r:id="rId13"/>
    <p:sldId id="289" r:id="rId14"/>
    <p:sldId id="269" r:id="rId15"/>
    <p:sldId id="290" r:id="rId16"/>
    <p:sldId id="291" r:id="rId17"/>
    <p:sldId id="292" r:id="rId18"/>
    <p:sldId id="293" r:id="rId19"/>
    <p:sldId id="294" r:id="rId20"/>
    <p:sldId id="295" r:id="rId21"/>
    <p:sldId id="296" r:id="rId22"/>
    <p:sldId id="297" r:id="rId23"/>
    <p:sldId id="298" r:id="rId2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B38BD-83F7-A80B-DDC8-6D500B32FD0A}" name="Sanne Schou Pedersen" initials="SSP" userId="S::sanne@tourcompass.com::633a5b41-0d5d-4108-b0c9-9282d61673f9" providerId="AD"/>
  <p188:author id="{E94806F5-F1DD-79F5-3D8D-85F6927CF9C2}" name="Author" initials="TKN" userId="Auth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FF"/>
    <a:srgbClr val="FF6700"/>
    <a:srgbClr val="766972"/>
    <a:srgbClr val="FAF3E9"/>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6110" autoAdjust="0"/>
  </p:normalViewPr>
  <p:slideViewPr>
    <p:cSldViewPr snapToGrid="0">
      <p:cViewPr varScale="1">
        <p:scale>
          <a:sx n="124" d="100"/>
          <a:sy n="124" d="100"/>
        </p:scale>
        <p:origin x="120"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Hartman Hansen" userId="31f08417-5ddd-432f-b828-e55be8939252" providerId="ADAL" clId="{E9A66B62-6D52-46D4-A761-354F996AE265}"/>
    <pc:docChg chg="modSld">
      <pc:chgData name="Christina Hartman Hansen" userId="31f08417-5ddd-432f-b828-e55be8939252" providerId="ADAL" clId="{E9A66B62-6D52-46D4-A761-354F996AE265}" dt="2024-04-08T06:36:28.639" v="5" actId="14826"/>
      <pc:docMkLst>
        <pc:docMk/>
      </pc:docMkLst>
      <pc:sldChg chg="modSp">
        <pc:chgData name="Christina Hartman Hansen" userId="31f08417-5ddd-432f-b828-e55be8939252" providerId="ADAL" clId="{E9A66B62-6D52-46D4-A761-354F996AE265}" dt="2024-04-08T06:36:28.639" v="5" actId="14826"/>
        <pc:sldMkLst>
          <pc:docMk/>
          <pc:sldMk cId="2384929702" sldId="284"/>
        </pc:sldMkLst>
        <pc:picChg chg="mod">
          <ac:chgData name="Christina Hartman Hansen" userId="31f08417-5ddd-432f-b828-e55be8939252" providerId="ADAL" clId="{E9A66B62-6D52-46D4-A761-354F996AE265}" dt="2024-04-08T06:36:15.776" v="4" actId="14826"/>
          <ac:picMkLst>
            <pc:docMk/>
            <pc:sldMk cId="2384929702" sldId="284"/>
            <ac:picMk id="9" creationId="{1EA1254B-BA38-C77B-92F0-B5E59B9208F3}"/>
          </ac:picMkLst>
        </pc:picChg>
        <pc:picChg chg="mod">
          <ac:chgData name="Christina Hartman Hansen" userId="31f08417-5ddd-432f-b828-e55be8939252" providerId="ADAL" clId="{E9A66B62-6D52-46D4-A761-354F996AE265}" dt="2024-04-08T06:35:21.830" v="1" actId="14826"/>
          <ac:picMkLst>
            <pc:docMk/>
            <pc:sldMk cId="2384929702" sldId="284"/>
            <ac:picMk id="10" creationId="{75948FA1-8091-D1E1-E272-F105BC3CECC2}"/>
          </ac:picMkLst>
        </pc:picChg>
        <pc:picChg chg="mod">
          <ac:chgData name="Christina Hartman Hansen" userId="31f08417-5ddd-432f-b828-e55be8939252" providerId="ADAL" clId="{E9A66B62-6D52-46D4-A761-354F996AE265}" dt="2024-04-08T06:36:00.111" v="3" actId="14826"/>
          <ac:picMkLst>
            <pc:docMk/>
            <pc:sldMk cId="2384929702" sldId="284"/>
            <ac:picMk id="11" creationId="{95FA3F2A-45C5-8A18-0F4B-DEA50FF6DC88}"/>
          </ac:picMkLst>
        </pc:picChg>
        <pc:picChg chg="mod">
          <ac:chgData name="Christina Hartman Hansen" userId="31f08417-5ddd-432f-b828-e55be8939252" providerId="ADAL" clId="{E9A66B62-6D52-46D4-A761-354F996AE265}" dt="2024-04-08T06:35:39.622" v="2" actId="14826"/>
          <ac:picMkLst>
            <pc:docMk/>
            <pc:sldMk cId="2384929702" sldId="284"/>
            <ac:picMk id="12" creationId="{6D259C61-B663-729F-AACD-6B789EA83F2B}"/>
          </ac:picMkLst>
        </pc:picChg>
        <pc:picChg chg="mod">
          <ac:chgData name="Christina Hartman Hansen" userId="31f08417-5ddd-432f-b828-e55be8939252" providerId="ADAL" clId="{E9A66B62-6D52-46D4-A761-354F996AE265}" dt="2024-04-08T06:34:59.480" v="0" actId="14826"/>
          <ac:picMkLst>
            <pc:docMk/>
            <pc:sldMk cId="2384929702" sldId="284"/>
            <ac:picMk id="13" creationId="{439BC4CC-C675-6287-0C43-364E3D932C25}"/>
          </ac:picMkLst>
        </pc:picChg>
        <pc:picChg chg="mod">
          <ac:chgData name="Christina Hartman Hansen" userId="31f08417-5ddd-432f-b828-e55be8939252" providerId="ADAL" clId="{E9A66B62-6D52-46D4-A761-354F996AE265}" dt="2024-04-08T06:36:28.639" v="5" actId="14826"/>
          <ac:picMkLst>
            <pc:docMk/>
            <pc:sldMk cId="2384929702" sldId="284"/>
            <ac:picMk id="1026" creationId="{190F4B5F-F83B-A17A-D396-F3F3A3E1C0A3}"/>
          </ac:picMkLst>
        </pc:picChg>
      </pc:sldChg>
    </pc:docChg>
  </pc:docChgLst>
</pc:chgInfo>
</file>

<file path=ppt/comments/modernComment_10D_BD8AFE52.xml><?xml version="1.0" encoding="utf-8"?>
<p188:cmLst xmlns:a="http://schemas.openxmlformats.org/drawingml/2006/main" xmlns:r="http://schemas.openxmlformats.org/officeDocument/2006/relationships" xmlns:p188="http://schemas.microsoft.com/office/powerpoint/2018/8/main">
  <p188:cm id="{C2EEF6F4-A12E-4113-97CB-E040797D8E2E}" authorId="{5F6B38BD-83F7-A80B-DDC8-6D500B32FD0A}" status="resolved" created="2024-02-08T12:54:10.513"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0" len="110">
        <ac:context len="818" hash="819346966"/>
      </ac:txMk>
    </ac:txMkLst>
    <p188:txBody>
      <a:bodyPr/>
      <a:lstStyle/>
      <a:p>
        <a:r>
          <a:rPr lang="da-DK"/>
          <a:t>Indså han og ikke man evt?</a:t>
        </a:r>
      </a:p>
    </p188:txBody>
  </p188:cm>
  <p188:cm id="{02743A90-84C0-4657-9E64-2F4DEA14A225}" authorId="{5F6B38BD-83F7-A80B-DDC8-6D500B32FD0A}" status="resolved" created="2024-02-08T12:54:51.638"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807" len="10">
        <ac:context len="818" hash="819346966"/>
      </ac:txMk>
    </ac:txMkLst>
    <p188:txBody>
      <a:bodyPr/>
      <a:lstStyle/>
      <a:p>
        <a:r>
          <a:rPr lang="da-DK"/>
          <a:t>Fint skrevet. Måske nedton brugen af "man" lidt</a:t>
        </a:r>
      </a:p>
    </p188:txBody>
  </p188:cm>
</p188:cmLst>
</file>

<file path=ppt/comments/modernComment_117_71D2D7D6.xml><?xml version="1.0" encoding="utf-8"?>
<p188:cmLst xmlns:a="http://schemas.openxmlformats.org/drawingml/2006/main" xmlns:r="http://schemas.openxmlformats.org/officeDocument/2006/relationships" xmlns:p188="http://schemas.microsoft.com/office/powerpoint/2018/8/main">
  <p188:cm id="{6DBF7CA7-4511-47D8-903F-1B29BE7CCDC0}" authorId="{5F6B38BD-83F7-A80B-DDC8-6D500B32FD0A}" status="resolved" created="2024-02-08T12:44:57.204" complete="100000">
    <ac:deMkLst xmlns:ac="http://schemas.microsoft.com/office/drawing/2013/main/command">
      <pc:docMk xmlns:pc="http://schemas.microsoft.com/office/powerpoint/2013/main/command"/>
      <pc:sldMk xmlns:pc="http://schemas.microsoft.com/office/powerpoint/2013/main/command" cId="1909643222" sldId="279"/>
      <ac:spMk id="5" creationId="{C1EBDDC7-5B89-2A2F-7BA2-59D42017BB58}"/>
    </ac:deMkLst>
    <p188:txBody>
      <a:bodyPr/>
      <a:lstStyle/>
      <a:p>
        <a:r>
          <a:rPr lang="da-DK"/>
          <a:t>Vi har præsenteret den absolutte udledning for scope 1 og 2 samt for scope 1, 2 og 3 sammen med relative nøgletal, som afspejler antallet af kunder vi har haft i 2019, 2022 og 2023.
 Fra 2019 til 2023 har vi set et fald på 27% i den absolutte udledning for scope 1 og 2, mens udledningen per kunde inden for disse scopes er steget med 9%. Dette fald skyldes hovedsageligt omskiftningen til grøn strøm på vores kontorer.
I samme periode er den absolutte udledning for scope 1, 2 og 3 faldet med 23%, men udledningen per kunde for alle tre scopes er steget med 13%, hvilket delvist kan forklares med introduktionen af Australien som ny destination.
Som et resultat heraf vil de første CO2e-reduktioner frem mod 2030 blive opnået gennem øget energieffektivisering på vores egne kontorer</a:t>
        </a:r>
      </a:p>
    </p188:txBody>
  </p188:cm>
  <p188:cm id="{DF858841-DF60-41A9-9C45-99DAF25E777D}" authorId="{E94806F5-F1DD-79F5-3D8D-85F6927CF9C2}" created="2024-02-27T11:13:57.567">
    <ac:deMkLst xmlns:ac="http://schemas.microsoft.com/office/drawing/2013/main/command">
      <pc:docMk xmlns:pc="http://schemas.microsoft.com/office/powerpoint/2013/main/command"/>
      <pc:sldMk xmlns:pc="http://schemas.microsoft.com/office/powerpoint/2013/main/command" cId="1909643222" sldId="279"/>
      <ac:picMk id="9" creationId="{F7E69376-B243-CCCE-8484-CCF0401DA975}"/>
    </ac:deMkLst>
    <p188:txBody>
      <a:bodyPr/>
      <a:lstStyle/>
      <a:p>
        <a:r>
          <a:rPr lang="en-FI"/>
          <a:t>Enhed = Yksikkö
Ton CO2e = tCO2e
Ton CO2e/kunde = tCO2e/asiakas
Ændring fra 2019 til 2023 = Muutos 2019–2023
-27 %
-23 %
+9 %
+13 %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D7766A-F6F3-47CD-9D1A-9C91DF7F6CF2}" type="datetimeFigureOut">
              <a:rPr lang="da-DK" smtClean="0"/>
              <a:t>08-04-2024</a:t>
            </a:fld>
            <a:endParaRPr lang="fi-FI" dirty="0"/>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0B40955-094D-4EAB-885E-A03A62113DC0}" type="slidenum">
              <a:rPr lang="da-DK" smtClean="0"/>
              <a:t>‹nr.›</a:t>
            </a:fld>
            <a:endParaRPr lang="fi-FI" dirty="0"/>
          </a:p>
        </p:txBody>
      </p:sp>
    </p:spTree>
    <p:extLst>
      <p:ext uri="{BB962C8B-B14F-4D97-AF65-F5344CB8AC3E}">
        <p14:creationId xmlns:p14="http://schemas.microsoft.com/office/powerpoint/2010/main" val="151753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4</a:t>
            </a:fld>
            <a:endParaRPr lang="fi-FI" dirty="0"/>
          </a:p>
        </p:txBody>
      </p:sp>
    </p:spTree>
    <p:extLst>
      <p:ext uri="{BB962C8B-B14F-4D97-AF65-F5344CB8AC3E}">
        <p14:creationId xmlns:p14="http://schemas.microsoft.com/office/powerpoint/2010/main" val="230437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20</a:t>
            </a:fld>
            <a:endParaRPr lang="fi-FI" dirty="0"/>
          </a:p>
        </p:txBody>
      </p:sp>
    </p:spTree>
    <p:extLst>
      <p:ext uri="{BB962C8B-B14F-4D97-AF65-F5344CB8AC3E}">
        <p14:creationId xmlns:p14="http://schemas.microsoft.com/office/powerpoint/2010/main" val="316595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5</a:t>
            </a:fld>
            <a:endParaRPr lang="fi-FI" dirty="0"/>
          </a:p>
        </p:txBody>
      </p:sp>
    </p:spTree>
    <p:extLst>
      <p:ext uri="{BB962C8B-B14F-4D97-AF65-F5344CB8AC3E}">
        <p14:creationId xmlns:p14="http://schemas.microsoft.com/office/powerpoint/2010/main" val="125417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6</a:t>
            </a:fld>
            <a:endParaRPr lang="fi-FI" dirty="0"/>
          </a:p>
        </p:txBody>
      </p:sp>
    </p:spTree>
    <p:extLst>
      <p:ext uri="{BB962C8B-B14F-4D97-AF65-F5344CB8AC3E}">
        <p14:creationId xmlns:p14="http://schemas.microsoft.com/office/powerpoint/2010/main" val="352214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7</a:t>
            </a:fld>
            <a:endParaRPr lang="fi-FI" dirty="0"/>
          </a:p>
        </p:txBody>
      </p:sp>
    </p:spTree>
    <p:extLst>
      <p:ext uri="{BB962C8B-B14F-4D97-AF65-F5344CB8AC3E}">
        <p14:creationId xmlns:p14="http://schemas.microsoft.com/office/powerpoint/2010/main" val="241530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10</a:t>
            </a:fld>
            <a:endParaRPr lang="fi-FI" dirty="0"/>
          </a:p>
        </p:txBody>
      </p:sp>
    </p:spTree>
    <p:extLst>
      <p:ext uri="{BB962C8B-B14F-4D97-AF65-F5344CB8AC3E}">
        <p14:creationId xmlns:p14="http://schemas.microsoft.com/office/powerpoint/2010/main" val="99864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12</a:t>
            </a:fld>
            <a:endParaRPr lang="fi-FI" dirty="0"/>
          </a:p>
        </p:txBody>
      </p:sp>
    </p:spTree>
    <p:extLst>
      <p:ext uri="{BB962C8B-B14F-4D97-AF65-F5344CB8AC3E}">
        <p14:creationId xmlns:p14="http://schemas.microsoft.com/office/powerpoint/2010/main" val="242548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16</a:t>
            </a:fld>
            <a:endParaRPr lang="fi-FI" dirty="0"/>
          </a:p>
        </p:txBody>
      </p:sp>
    </p:spTree>
    <p:extLst>
      <p:ext uri="{BB962C8B-B14F-4D97-AF65-F5344CB8AC3E}">
        <p14:creationId xmlns:p14="http://schemas.microsoft.com/office/powerpoint/2010/main" val="55936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18</a:t>
            </a:fld>
            <a:endParaRPr lang="fi-FI" dirty="0"/>
          </a:p>
        </p:txBody>
      </p:sp>
    </p:spTree>
    <p:extLst>
      <p:ext uri="{BB962C8B-B14F-4D97-AF65-F5344CB8AC3E}">
        <p14:creationId xmlns:p14="http://schemas.microsoft.com/office/powerpoint/2010/main" val="326239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19</a:t>
            </a:fld>
            <a:endParaRPr lang="fi-FI" dirty="0"/>
          </a:p>
        </p:txBody>
      </p:sp>
    </p:spTree>
    <p:extLst>
      <p:ext uri="{BB962C8B-B14F-4D97-AF65-F5344CB8AC3E}">
        <p14:creationId xmlns:p14="http://schemas.microsoft.com/office/powerpoint/2010/main" val="210941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056CF-64A6-0CB4-CAC5-09CD864C5B5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47E2877-CAC0-4094-F5E7-B814214052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17AB68F-1F6C-95F2-874A-42718DB6D7F4}"/>
              </a:ext>
            </a:extLst>
          </p:cNvPr>
          <p:cNvSpPr>
            <a:spLocks noGrp="1"/>
          </p:cNvSpPr>
          <p:nvPr>
            <p:ph type="dt" sz="half" idx="10"/>
          </p:nvPr>
        </p:nvSpPr>
        <p:spPr/>
        <p:txBody>
          <a:bodyPr/>
          <a:lstStyle/>
          <a:p>
            <a:fld id="{A9B8DA3C-EE61-47FE-959C-90BE8EEB59A4}" type="datetime1">
              <a:rPr lang="da-DK" smtClean="0"/>
              <a:t>08-04-2024</a:t>
            </a:fld>
            <a:endParaRPr lang="da-DK" dirty="0"/>
          </a:p>
        </p:txBody>
      </p:sp>
      <p:sp>
        <p:nvSpPr>
          <p:cNvPr id="5" name="Pladsholder til sidefod 4">
            <a:extLst>
              <a:ext uri="{FF2B5EF4-FFF2-40B4-BE49-F238E27FC236}">
                <a16:creationId xmlns:a16="http://schemas.microsoft.com/office/drawing/2014/main" id="{41472C00-CDE9-7B4C-D72F-EB6B994C7A44}"/>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61212D9B-7B86-7179-1DCB-0E32DCB79F98}"/>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134070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55707-3F91-4437-E87B-A274BA5D2AA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556498D-3579-DF7E-FEE5-48DC08C3F97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357D43-348E-0C46-5470-3A1E19D6AD67}"/>
              </a:ext>
            </a:extLst>
          </p:cNvPr>
          <p:cNvSpPr>
            <a:spLocks noGrp="1"/>
          </p:cNvSpPr>
          <p:nvPr>
            <p:ph type="dt" sz="half" idx="10"/>
          </p:nvPr>
        </p:nvSpPr>
        <p:spPr/>
        <p:txBody>
          <a:bodyPr/>
          <a:lstStyle/>
          <a:p>
            <a:fld id="{FD0A088E-406F-4DFD-8255-1A88F9D3EFD4}" type="datetime1">
              <a:rPr lang="da-DK" smtClean="0"/>
              <a:t>08-04-2024</a:t>
            </a:fld>
            <a:endParaRPr lang="da-DK" dirty="0"/>
          </a:p>
        </p:txBody>
      </p:sp>
      <p:sp>
        <p:nvSpPr>
          <p:cNvPr id="5" name="Pladsholder til sidefod 4">
            <a:extLst>
              <a:ext uri="{FF2B5EF4-FFF2-40B4-BE49-F238E27FC236}">
                <a16:creationId xmlns:a16="http://schemas.microsoft.com/office/drawing/2014/main" id="{25D753C7-6C07-04A7-53C7-20EA6C5F0737}"/>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D9E36321-959A-131F-8958-5B8FF02BAFFA}"/>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373227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918C51-319F-DE53-7AA1-2D446386A1F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7BA798C-ECB7-1E20-EE83-41B1A8D1130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280334-BC82-7804-DB70-0A9730A6D709}"/>
              </a:ext>
            </a:extLst>
          </p:cNvPr>
          <p:cNvSpPr>
            <a:spLocks noGrp="1"/>
          </p:cNvSpPr>
          <p:nvPr>
            <p:ph type="dt" sz="half" idx="10"/>
          </p:nvPr>
        </p:nvSpPr>
        <p:spPr/>
        <p:txBody>
          <a:bodyPr/>
          <a:lstStyle/>
          <a:p>
            <a:fld id="{3BE2672F-CA37-4378-98D5-7F60B8DD7D16}" type="datetime1">
              <a:rPr lang="da-DK" smtClean="0"/>
              <a:t>08-04-2024</a:t>
            </a:fld>
            <a:endParaRPr lang="da-DK" dirty="0"/>
          </a:p>
        </p:txBody>
      </p:sp>
      <p:sp>
        <p:nvSpPr>
          <p:cNvPr id="5" name="Pladsholder til sidefod 4">
            <a:extLst>
              <a:ext uri="{FF2B5EF4-FFF2-40B4-BE49-F238E27FC236}">
                <a16:creationId xmlns:a16="http://schemas.microsoft.com/office/drawing/2014/main" id="{E6F2476C-3A50-2342-0AD9-7AF1D6387973}"/>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3846E62E-13F1-4309-C201-F2FE19EB36B5}"/>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102938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6791-7A9F-A926-BC8C-55B453A64DB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DF1451A-6BFF-02C2-980E-BCB3C81B8CB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976D36F-8EF3-4E48-47F2-BB26CD9B5CA3}"/>
              </a:ext>
            </a:extLst>
          </p:cNvPr>
          <p:cNvSpPr>
            <a:spLocks noGrp="1"/>
          </p:cNvSpPr>
          <p:nvPr>
            <p:ph type="dt" sz="half" idx="10"/>
          </p:nvPr>
        </p:nvSpPr>
        <p:spPr/>
        <p:txBody>
          <a:bodyPr/>
          <a:lstStyle/>
          <a:p>
            <a:fld id="{92A516FB-9D68-47B8-BEB7-34453786323D}" type="datetime1">
              <a:rPr lang="da-DK" smtClean="0"/>
              <a:t>08-04-2024</a:t>
            </a:fld>
            <a:endParaRPr lang="da-DK" dirty="0"/>
          </a:p>
        </p:txBody>
      </p:sp>
      <p:sp>
        <p:nvSpPr>
          <p:cNvPr id="5" name="Pladsholder til sidefod 4">
            <a:extLst>
              <a:ext uri="{FF2B5EF4-FFF2-40B4-BE49-F238E27FC236}">
                <a16:creationId xmlns:a16="http://schemas.microsoft.com/office/drawing/2014/main" id="{53C2030A-E4AA-28A6-4583-E9E549CD271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BFEBD9B1-B92D-7DB0-DA7E-A95F15F23A1B}"/>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385214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394DA-95D0-15BB-F82C-B6918E08C11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D1E50E1-3E27-72E7-7DC3-5D4BE23CE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93C0CB4-8A23-7561-80E0-9C0D193194DB}"/>
              </a:ext>
            </a:extLst>
          </p:cNvPr>
          <p:cNvSpPr>
            <a:spLocks noGrp="1"/>
          </p:cNvSpPr>
          <p:nvPr>
            <p:ph type="dt" sz="half" idx="10"/>
          </p:nvPr>
        </p:nvSpPr>
        <p:spPr/>
        <p:txBody>
          <a:bodyPr/>
          <a:lstStyle/>
          <a:p>
            <a:fld id="{2838B869-5F17-4FCD-B23F-08111E6F054F}" type="datetime1">
              <a:rPr lang="da-DK" smtClean="0"/>
              <a:t>08-04-2024</a:t>
            </a:fld>
            <a:endParaRPr lang="da-DK" dirty="0"/>
          </a:p>
        </p:txBody>
      </p:sp>
      <p:sp>
        <p:nvSpPr>
          <p:cNvPr id="5" name="Pladsholder til sidefod 4">
            <a:extLst>
              <a:ext uri="{FF2B5EF4-FFF2-40B4-BE49-F238E27FC236}">
                <a16:creationId xmlns:a16="http://schemas.microsoft.com/office/drawing/2014/main" id="{A0E9D3BC-7E2A-76EA-6CB2-CFC30694867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1286746C-AE68-EB5B-85F9-5779B41265A0}"/>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143815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106F5-3065-813D-B575-C5FD49F3A16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2FD75F0-F987-6E4F-2D1F-C24AF3390DA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CB064-9710-8584-C80A-29CE9428762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D7E0D3B-57F3-C9CD-BF41-19984674A591}"/>
              </a:ext>
            </a:extLst>
          </p:cNvPr>
          <p:cNvSpPr>
            <a:spLocks noGrp="1"/>
          </p:cNvSpPr>
          <p:nvPr>
            <p:ph type="dt" sz="half" idx="10"/>
          </p:nvPr>
        </p:nvSpPr>
        <p:spPr/>
        <p:txBody>
          <a:bodyPr/>
          <a:lstStyle/>
          <a:p>
            <a:fld id="{9F7AC4CB-3082-43C4-90B3-8774106CD282}" type="datetime1">
              <a:rPr lang="da-DK" smtClean="0"/>
              <a:t>08-04-2024</a:t>
            </a:fld>
            <a:endParaRPr lang="da-DK" dirty="0"/>
          </a:p>
        </p:txBody>
      </p:sp>
      <p:sp>
        <p:nvSpPr>
          <p:cNvPr id="6" name="Pladsholder til sidefod 5">
            <a:extLst>
              <a:ext uri="{FF2B5EF4-FFF2-40B4-BE49-F238E27FC236}">
                <a16:creationId xmlns:a16="http://schemas.microsoft.com/office/drawing/2014/main" id="{5C4BB5D7-707C-2DB0-4008-D732D0098736}"/>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81C6BD53-9357-18F1-30C2-7151A010137D}"/>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173308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73FD7-480C-AB84-E8E5-92C9DDB3372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06D142F-2937-E118-207F-AFECA45D3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C23179F-3CFB-3EDC-EAA6-7E8E522E6ED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6F141F4-594C-F9BF-ABC4-C0F5FF17BC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D49F5CC-0895-B7BF-590A-2C039F952A3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2A797F7-A59B-90C9-0A72-1BFD805996D7}"/>
              </a:ext>
            </a:extLst>
          </p:cNvPr>
          <p:cNvSpPr>
            <a:spLocks noGrp="1"/>
          </p:cNvSpPr>
          <p:nvPr>
            <p:ph type="dt" sz="half" idx="10"/>
          </p:nvPr>
        </p:nvSpPr>
        <p:spPr/>
        <p:txBody>
          <a:bodyPr/>
          <a:lstStyle/>
          <a:p>
            <a:fld id="{C3BF3397-2917-414C-966F-2C1EF463555A}" type="datetime1">
              <a:rPr lang="da-DK" smtClean="0"/>
              <a:t>08-04-2024</a:t>
            </a:fld>
            <a:endParaRPr lang="da-DK" dirty="0"/>
          </a:p>
        </p:txBody>
      </p:sp>
      <p:sp>
        <p:nvSpPr>
          <p:cNvPr id="8" name="Pladsholder til sidefod 7">
            <a:extLst>
              <a:ext uri="{FF2B5EF4-FFF2-40B4-BE49-F238E27FC236}">
                <a16:creationId xmlns:a16="http://schemas.microsoft.com/office/drawing/2014/main" id="{C5383223-0F2B-7C57-3C2A-C4D9E8FA76D9}"/>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E821B51B-F4B5-378F-2C8E-410419183532}"/>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409644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854BD-7D55-A72D-8070-FC2ED572DBC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8200E54-111C-1B44-155D-F5907D00AF9B}"/>
              </a:ext>
            </a:extLst>
          </p:cNvPr>
          <p:cNvSpPr>
            <a:spLocks noGrp="1"/>
          </p:cNvSpPr>
          <p:nvPr>
            <p:ph type="dt" sz="half" idx="10"/>
          </p:nvPr>
        </p:nvSpPr>
        <p:spPr/>
        <p:txBody>
          <a:bodyPr/>
          <a:lstStyle/>
          <a:p>
            <a:fld id="{52A3528D-CD32-4311-BED6-564D7990CB5A}" type="datetime1">
              <a:rPr lang="da-DK" smtClean="0"/>
              <a:t>08-04-2024</a:t>
            </a:fld>
            <a:endParaRPr lang="da-DK" dirty="0"/>
          </a:p>
        </p:txBody>
      </p:sp>
      <p:sp>
        <p:nvSpPr>
          <p:cNvPr id="4" name="Pladsholder til sidefod 3">
            <a:extLst>
              <a:ext uri="{FF2B5EF4-FFF2-40B4-BE49-F238E27FC236}">
                <a16:creationId xmlns:a16="http://schemas.microsoft.com/office/drawing/2014/main" id="{9CAA3BAA-B00E-CCBB-EA68-7ED98A4138D8}"/>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9254342D-C2ED-C5F6-98A4-A81C5939C457}"/>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26147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75199FB-D815-AABD-2556-40226A008B36}"/>
              </a:ext>
            </a:extLst>
          </p:cNvPr>
          <p:cNvSpPr>
            <a:spLocks noGrp="1"/>
          </p:cNvSpPr>
          <p:nvPr>
            <p:ph type="dt" sz="half" idx="10"/>
          </p:nvPr>
        </p:nvSpPr>
        <p:spPr/>
        <p:txBody>
          <a:bodyPr/>
          <a:lstStyle/>
          <a:p>
            <a:fld id="{F6456759-5324-4C6E-A7B5-E583BA5FC547}" type="datetime1">
              <a:rPr lang="da-DK" smtClean="0"/>
              <a:t>08-04-2024</a:t>
            </a:fld>
            <a:endParaRPr lang="da-DK" dirty="0"/>
          </a:p>
        </p:txBody>
      </p:sp>
      <p:sp>
        <p:nvSpPr>
          <p:cNvPr id="3" name="Pladsholder til sidefod 2">
            <a:extLst>
              <a:ext uri="{FF2B5EF4-FFF2-40B4-BE49-F238E27FC236}">
                <a16:creationId xmlns:a16="http://schemas.microsoft.com/office/drawing/2014/main" id="{14EFC8C3-2FC0-E8A0-9201-CE5012033488}"/>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CFBD2CD-9E5C-BDAE-8EEA-EA47B0C9B024}"/>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321212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6DB5A-EF9E-5839-2308-53F08EB89EF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4203055-8823-8786-3C72-9BF48EFEC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9111A8F-6917-F721-4DB6-EA25110FD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9CB84A8-6C91-015E-5246-6F50E8F45927}"/>
              </a:ext>
            </a:extLst>
          </p:cNvPr>
          <p:cNvSpPr>
            <a:spLocks noGrp="1"/>
          </p:cNvSpPr>
          <p:nvPr>
            <p:ph type="dt" sz="half" idx="10"/>
          </p:nvPr>
        </p:nvSpPr>
        <p:spPr/>
        <p:txBody>
          <a:bodyPr/>
          <a:lstStyle/>
          <a:p>
            <a:fld id="{5A415757-3573-463C-9215-BFE7BAA0D271}" type="datetime1">
              <a:rPr lang="da-DK" smtClean="0"/>
              <a:t>08-04-2024</a:t>
            </a:fld>
            <a:endParaRPr lang="da-DK" dirty="0"/>
          </a:p>
        </p:txBody>
      </p:sp>
      <p:sp>
        <p:nvSpPr>
          <p:cNvPr id="6" name="Pladsholder til sidefod 5">
            <a:extLst>
              <a:ext uri="{FF2B5EF4-FFF2-40B4-BE49-F238E27FC236}">
                <a16:creationId xmlns:a16="http://schemas.microsoft.com/office/drawing/2014/main" id="{B9DA2791-2A47-CF15-871C-263CF05D600D}"/>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A01840E8-1006-3F0A-7F3B-4297307079C2}"/>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26926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0B932-FB4A-4D9B-4ABC-089BCED1320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C00E030-6340-DA0F-2963-ACF918151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C6CB910A-4642-F5F5-4E11-0FDF9B577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124A634-20A6-B330-C0D0-833284318510}"/>
              </a:ext>
            </a:extLst>
          </p:cNvPr>
          <p:cNvSpPr>
            <a:spLocks noGrp="1"/>
          </p:cNvSpPr>
          <p:nvPr>
            <p:ph type="dt" sz="half" idx="10"/>
          </p:nvPr>
        </p:nvSpPr>
        <p:spPr/>
        <p:txBody>
          <a:bodyPr/>
          <a:lstStyle/>
          <a:p>
            <a:fld id="{398C2E70-BA86-4543-B364-976FA5F9DBB7}" type="datetime1">
              <a:rPr lang="da-DK" smtClean="0"/>
              <a:t>08-04-2024</a:t>
            </a:fld>
            <a:endParaRPr lang="da-DK" dirty="0"/>
          </a:p>
        </p:txBody>
      </p:sp>
      <p:sp>
        <p:nvSpPr>
          <p:cNvPr id="6" name="Pladsholder til sidefod 5">
            <a:extLst>
              <a:ext uri="{FF2B5EF4-FFF2-40B4-BE49-F238E27FC236}">
                <a16:creationId xmlns:a16="http://schemas.microsoft.com/office/drawing/2014/main" id="{039846D6-2722-57FB-1227-4C9AC53F91FE}"/>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EC14CF52-C426-5A8D-0EEE-7AA6321C9B7A}"/>
              </a:ext>
            </a:extLst>
          </p:cNvPr>
          <p:cNvSpPr>
            <a:spLocks noGrp="1"/>
          </p:cNvSpPr>
          <p:nvPr>
            <p:ph type="sldNum" sz="quarter" idx="12"/>
          </p:nvPr>
        </p:nvSpPr>
        <p:spPr/>
        <p:txBody>
          <a:bodyPr/>
          <a:lstStyle/>
          <a:p>
            <a:fld id="{F64D9711-E2F1-4010-9E5D-6605457BFF7B}" type="slidenum">
              <a:rPr lang="da-DK" smtClean="0"/>
              <a:t>‹nr.›</a:t>
            </a:fld>
            <a:endParaRPr lang="da-DK" dirty="0"/>
          </a:p>
        </p:txBody>
      </p:sp>
    </p:spTree>
    <p:extLst>
      <p:ext uri="{BB962C8B-B14F-4D97-AF65-F5344CB8AC3E}">
        <p14:creationId xmlns:p14="http://schemas.microsoft.com/office/powerpoint/2010/main" val="2853524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488B57-2B47-5F1A-4708-464F2485F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E125022-24D5-28D1-5E45-1D3C5641C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AB80AB2-1DF1-54B3-E1F6-6996F10D1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2CC45-FF81-4F3B-8DA4-2D9AE95C1757}" type="datetime1">
              <a:rPr lang="da-DK" smtClean="0"/>
              <a:t>08-04-2024</a:t>
            </a:fld>
            <a:endParaRPr lang="da-DK" dirty="0"/>
          </a:p>
        </p:txBody>
      </p:sp>
      <p:sp>
        <p:nvSpPr>
          <p:cNvPr id="5" name="Pladsholder til sidefod 4">
            <a:extLst>
              <a:ext uri="{FF2B5EF4-FFF2-40B4-BE49-F238E27FC236}">
                <a16:creationId xmlns:a16="http://schemas.microsoft.com/office/drawing/2014/main" id="{16DC1D2E-6353-B11D-8649-CC1D0D0A8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212E958D-6080-AD6F-1341-C8C643968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D9711-E2F1-4010-9E5D-6605457BFF7B}" type="slidenum">
              <a:rPr lang="da-DK" smtClean="0"/>
              <a:t>‹nr.›</a:t>
            </a:fld>
            <a:endParaRPr lang="da-DK" dirty="0"/>
          </a:p>
        </p:txBody>
      </p:sp>
    </p:spTree>
    <p:extLst>
      <p:ext uri="{BB962C8B-B14F-4D97-AF65-F5344CB8AC3E}">
        <p14:creationId xmlns:p14="http://schemas.microsoft.com/office/powerpoint/2010/main" val="1046443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microsoft.com/office/2018/10/relationships/comments" Target="../comments/modernComment_10D_BD8AF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8/10/relationships/comments" Target="../comments/modernComment_117_71D2D7D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kstfelt 13">
            <a:extLst>
              <a:ext uri="{FF2B5EF4-FFF2-40B4-BE49-F238E27FC236}">
                <a16:creationId xmlns:a16="http://schemas.microsoft.com/office/drawing/2014/main" id="{8E07637B-4A9F-10E0-CBB4-118433004265}"/>
              </a:ext>
            </a:extLst>
          </p:cNvPr>
          <p:cNvSpPr txBox="1"/>
          <p:nvPr/>
        </p:nvSpPr>
        <p:spPr>
          <a:xfrm>
            <a:off x="522883" y="5100915"/>
            <a:ext cx="7531101" cy="646331"/>
          </a:xfrm>
          <a:prstGeom prst="rect">
            <a:avLst/>
          </a:prstGeom>
          <a:noFill/>
        </p:spPr>
        <p:txBody>
          <a:bodyPr wrap="none" rtlCol="0">
            <a:spAutoFit/>
          </a:bodyPr>
          <a:lstStyle/>
          <a:p>
            <a:r>
              <a:rPr lang="fi-FI" sz="3600" dirty="0">
                <a:solidFill>
                  <a:schemeClr val="bg1">
                    <a:lumMod val="95000"/>
                  </a:schemeClr>
                </a:solidFill>
                <a:effectLst>
                  <a:outerShdw blurRad="50800" dist="50800" dir="5400000" sx="101000" sy="101000" algn="ctr" rotWithShape="0">
                    <a:schemeClr val="tx1">
                      <a:alpha val="23000"/>
                    </a:schemeClr>
                  </a:outerShdw>
                </a:effectLst>
                <a:latin typeface="Core Sans D 55 Bold" panose="020B0803030302020204" pitchFamily="34" charset="0"/>
              </a:rPr>
              <a:t>Suuria seikkailuja hyvällä omallatunnolla</a:t>
            </a:r>
          </a:p>
        </p:txBody>
      </p:sp>
      <p:sp>
        <p:nvSpPr>
          <p:cNvPr id="2" name="Tekstfelt 1">
            <a:extLst>
              <a:ext uri="{FF2B5EF4-FFF2-40B4-BE49-F238E27FC236}">
                <a16:creationId xmlns:a16="http://schemas.microsoft.com/office/drawing/2014/main" id="{2A8405C8-1A25-34DD-C89B-C2F508EA0FD5}"/>
              </a:ext>
            </a:extLst>
          </p:cNvPr>
          <p:cNvSpPr txBox="1"/>
          <p:nvPr/>
        </p:nvSpPr>
        <p:spPr>
          <a:xfrm>
            <a:off x="551458" y="5683196"/>
            <a:ext cx="7723862" cy="384721"/>
          </a:xfrm>
          <a:prstGeom prst="rect">
            <a:avLst/>
          </a:prstGeom>
          <a:noFill/>
        </p:spPr>
        <p:txBody>
          <a:bodyPr wrap="square" rtlCol="0">
            <a:spAutoFit/>
          </a:bodyPr>
          <a:lstStyle/>
          <a:p>
            <a:r>
              <a:rPr lang="fi-FI" sz="1900" dirty="0">
                <a:solidFill>
                  <a:schemeClr val="bg1">
                    <a:lumMod val="95000"/>
                  </a:schemeClr>
                </a:solidFill>
                <a:effectLst>
                  <a:outerShdw blurRad="50800" dist="50800" dir="5400000" algn="ctr" rotWithShape="0">
                    <a:schemeClr val="tx1">
                      <a:alpha val="20000"/>
                    </a:schemeClr>
                  </a:outerShdw>
                </a:effectLst>
                <a:latin typeface="Core Sans D 55 Bold" panose="020B0803030302020204" pitchFamily="34" charset="0"/>
              </a:rPr>
              <a:t>Kestävyysraportti 2023: tulokset ja tulevat tavoitteet</a:t>
            </a:r>
          </a:p>
        </p:txBody>
      </p:sp>
      <p:sp>
        <p:nvSpPr>
          <p:cNvPr id="3" name="Rektangel 2">
            <a:extLst>
              <a:ext uri="{FF2B5EF4-FFF2-40B4-BE49-F238E27FC236}">
                <a16:creationId xmlns:a16="http://schemas.microsoft.com/office/drawing/2014/main" id="{A2AFA218-D737-8660-29B4-FACBCFC67C8A}"/>
              </a:ext>
            </a:extLst>
          </p:cNvPr>
          <p:cNvSpPr/>
          <p:nvPr/>
        </p:nvSpPr>
        <p:spPr>
          <a:xfrm>
            <a:off x="652116" y="6169271"/>
            <a:ext cx="856644" cy="272316"/>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lumMod val="95000"/>
                </a:schemeClr>
              </a:solidFill>
            </a:endParaRPr>
          </a:p>
        </p:txBody>
      </p:sp>
      <p:sp>
        <p:nvSpPr>
          <p:cNvPr id="4" name="Tekstfelt 3">
            <a:extLst>
              <a:ext uri="{FF2B5EF4-FFF2-40B4-BE49-F238E27FC236}">
                <a16:creationId xmlns:a16="http://schemas.microsoft.com/office/drawing/2014/main" id="{DBC1234D-F366-8C3F-13AC-82FC5E8DF39C}"/>
              </a:ext>
            </a:extLst>
          </p:cNvPr>
          <p:cNvSpPr txBox="1"/>
          <p:nvPr/>
        </p:nvSpPr>
        <p:spPr>
          <a:xfrm>
            <a:off x="665757" y="6197730"/>
            <a:ext cx="1172373" cy="230832"/>
          </a:xfrm>
          <a:prstGeom prst="rect">
            <a:avLst/>
          </a:prstGeom>
          <a:noFill/>
        </p:spPr>
        <p:txBody>
          <a:bodyPr wrap="square" rtlCol="0">
            <a:spAutoFit/>
          </a:bodyPr>
          <a:lstStyle/>
          <a:p>
            <a:r>
              <a:rPr lang="fi-FI" sz="900" dirty="0">
                <a:solidFill>
                  <a:schemeClr val="bg1">
                    <a:lumMod val="95000"/>
                  </a:schemeClr>
                </a:solidFill>
              </a:rPr>
              <a:t>Helmikuu 2024</a:t>
            </a:r>
          </a:p>
        </p:txBody>
      </p:sp>
      <p:pic>
        <p:nvPicPr>
          <p:cNvPr id="5" name="Billede 4">
            <a:extLst>
              <a:ext uri="{FF2B5EF4-FFF2-40B4-BE49-F238E27FC236}">
                <a16:creationId xmlns:a16="http://schemas.microsoft.com/office/drawing/2014/main" id="{9521BCE0-2D0A-EE21-474B-9FCFA0F964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a:effectLst>
            <a:outerShdw blurRad="355600" dist="50800" dir="5400000" algn="ctr" rotWithShape="0">
              <a:schemeClr val="tx1">
                <a:alpha val="27000"/>
              </a:schemeClr>
            </a:outerShdw>
          </a:effectLst>
        </p:spPr>
      </p:pic>
    </p:spTree>
    <p:extLst>
      <p:ext uri="{BB962C8B-B14F-4D97-AF65-F5344CB8AC3E}">
        <p14:creationId xmlns:p14="http://schemas.microsoft.com/office/powerpoint/2010/main" val="2622000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10</a:t>
            </a:fld>
            <a:endParaRPr lang="fi-FI"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fi-FI" sz="3500" dirty="0">
                <a:solidFill>
                  <a:srgbClr val="FAF3E9"/>
                </a:solidFill>
                <a:latin typeface="Core Sans D 55 Bold" panose="020B0803030302020204" pitchFamily="34" charset="0"/>
              </a:rPr>
              <a:t>Eläinten hyvinvointi</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2133600" y="3878927"/>
            <a:ext cx="3535679" cy="2632516"/>
          </a:xfrm>
          <a:prstGeom prst="rect">
            <a:avLst/>
          </a:prstGeom>
          <a:noFill/>
        </p:spPr>
        <p:txBody>
          <a:bodyPr wrap="square" rtlCol="0">
            <a:spAutoFit/>
          </a:bodyPr>
          <a:lstStyle/>
          <a:p>
            <a:pPr>
              <a:lnSpc>
                <a:spcPct val="107000"/>
              </a:lnSpc>
              <a:spcAft>
                <a:spcPts val="800"/>
              </a:spcAft>
            </a:pPr>
            <a:r>
              <a:rPr lang="fi-FI" sz="1000" dirty="0">
                <a:solidFill>
                  <a:srgbClr val="464646"/>
                </a:solidFill>
                <a:latin typeface="Core Sans D 35 Regular" panose="020B0503030302020204" pitchFamily="34" charset="0"/>
              </a:rPr>
              <a:t>Vuonna 2023 jatkoimme eläinten hyvinvointiin liittyvää yhteistyötä World Animal Protection -järjestön kanssa. </a:t>
            </a:r>
          </a:p>
          <a:p>
            <a:pPr>
              <a:lnSpc>
                <a:spcPct val="107000"/>
              </a:lnSpc>
              <a:spcAft>
                <a:spcPts val="800"/>
              </a:spcAft>
            </a:pPr>
            <a:r>
              <a:rPr lang="fi-FI" sz="1000" dirty="0">
                <a:solidFill>
                  <a:srgbClr val="464646"/>
                </a:solidFill>
                <a:latin typeface="Core Sans D 35 Regular" panose="020B0503030302020204" pitchFamily="34" charset="0"/>
              </a:rPr>
              <a:t>TourCompassin matkoilla ei voi:</a:t>
            </a: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pitchFamily="34" charset="0"/>
              </a:rPr>
              <a:t>Uida vankeudessa elävien delfiinien kanssa</a:t>
            </a: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pitchFamily="34" charset="0"/>
              </a:rPr>
              <a:t>Ratsastaa norsuilla</a:t>
            </a: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pitchFamily="34" charset="0"/>
              </a:rPr>
              <a:t>Paijata leijonia tai gepardeja</a:t>
            </a: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pitchFamily="34" charset="0"/>
              </a:rPr>
              <a:t>Ottaa selfieitä tiikerien kanssa</a:t>
            </a:r>
          </a:p>
          <a:p>
            <a:pPr marL="342900" lvl="0" indent="-342900">
              <a:lnSpc>
                <a:spcPct val="107000"/>
              </a:lnSpc>
              <a:spcAft>
                <a:spcPts val="800"/>
              </a:spcAft>
              <a:buFont typeface="Symbol" panose="05050102010706020507" pitchFamily="18" charset="2"/>
              <a:buChar char=""/>
            </a:pPr>
            <a:r>
              <a:rPr lang="fi-FI" sz="1000" dirty="0">
                <a:solidFill>
                  <a:srgbClr val="464646"/>
                </a:solidFill>
                <a:latin typeface="Core Sans D 35 Regular" panose="020B0503030302020204" pitchFamily="34" charset="0"/>
              </a:rPr>
              <a:t>Nähdä apina- tai karhuesityksiä</a:t>
            </a:r>
          </a:p>
          <a:p>
            <a:pPr>
              <a:lnSpc>
                <a:spcPct val="107000"/>
              </a:lnSpc>
              <a:spcAft>
                <a:spcPts val="800"/>
              </a:spcAft>
            </a:pPr>
            <a:r>
              <a:rPr lang="fi-FI" sz="1000" dirty="0">
                <a:solidFill>
                  <a:srgbClr val="464646"/>
                </a:solidFill>
                <a:latin typeface="Core Sans D 35 Regular" panose="020B0503030302020204" pitchFamily="34" charset="0"/>
              </a:rPr>
              <a:t>Eläinten hyvinvointia koskevan käytäntömme mukaisesti poistimme vuonna 2023 valikoimasta useita päiväretkiä, jotka eivät olleet näiden suuntaviivojen mukaisia, kuten haisukelluksen Etelä-Afrikassa ja Lovinan delfiinisafarit Balilla. </a:t>
            </a:r>
            <a:endParaRPr lang="fi-FI" sz="1000" b="0" i="0" dirty="0">
              <a:solidFill>
                <a:srgbClr val="464646"/>
              </a:solidFill>
              <a:effectLst/>
              <a:latin typeface="Core Sans D 35 Regular" panose="020B0503030302020204" pitchFamily="34" charset="0"/>
            </a:endParaRPr>
          </a:p>
          <a:p>
            <a:pPr algn="just"/>
            <a:endParaRPr lang="fi-FI" sz="100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0" y="3878927"/>
            <a:ext cx="3871351" cy="2694584"/>
          </a:xfrm>
          <a:prstGeom prst="rect">
            <a:avLst/>
          </a:prstGeom>
          <a:noFill/>
        </p:spPr>
        <p:txBody>
          <a:bodyPr wrap="square" rtlCol="0">
            <a:spAutoFit/>
          </a:bodyPr>
          <a:lstStyle/>
          <a:p>
            <a:pPr>
              <a:lnSpc>
                <a:spcPct val="107000"/>
              </a:lnSpc>
              <a:spcAft>
                <a:spcPts val="800"/>
              </a:spcAft>
            </a:pPr>
            <a:r>
              <a:rPr lang="fi-FI" sz="1000" dirty="0">
                <a:solidFill>
                  <a:srgbClr val="464646"/>
                </a:solidFill>
                <a:latin typeface="Core Sans D 35 Regular" panose="020B0503030302020204" pitchFamily="34" charset="0"/>
              </a:rPr>
              <a:t>Sen sijaan tuemme vastuullisia, hyvin hoidettuja ja eläinystävällisiä suojelualueita, pelastushankkeita ja kuntoutuskeskuksia, jotka ovat mahdollisuuksien mukaan World Animal Protection -järjestön tunnustamia. Niiden kautta edistämme myös vankeudessa pidettävien villieläinten vapauttamista, sillä tällaisten suojelukeskusten tavoitteena on mahdollisuuksien mukaan palauttaa eläimet niiden luonnolliseen elinympäristöön.</a:t>
            </a:r>
          </a:p>
          <a:p>
            <a:pPr>
              <a:lnSpc>
                <a:spcPct val="107000"/>
              </a:lnSpc>
              <a:spcAft>
                <a:spcPts val="800"/>
              </a:spcAft>
            </a:pPr>
            <a:r>
              <a:rPr lang="fi-FI" sz="1000" dirty="0">
                <a:solidFill>
                  <a:srgbClr val="464646"/>
                </a:solidFill>
                <a:latin typeface="Core Sans D 35 Regular" panose="020B0503030302020204" pitchFamily="34" charset="0"/>
              </a:rPr>
              <a:t>Kun valitset TourCompassin matkan, lisäät osaltasi kysyntää eläinystävällisemmälle matkailulle, joka sekä suojelee eläimiä että tukee työtä suojelualueilla ja pelastus- ja kuntoutuskeskuksissa.</a:t>
            </a:r>
          </a:p>
          <a:p>
            <a:pPr>
              <a:lnSpc>
                <a:spcPct val="107000"/>
              </a:lnSpc>
              <a:spcAft>
                <a:spcPts val="800"/>
              </a:spcAft>
            </a:pPr>
            <a:r>
              <a:rPr lang="fi-FI" sz="1000" b="1" dirty="0">
                <a:solidFill>
                  <a:srgbClr val="464646"/>
                </a:solidFill>
                <a:latin typeface="Core Sans D 35 Regular" panose="020B0503030302020204" pitchFamily="34" charset="0"/>
              </a:rPr>
              <a:t>Yksi tavoitteistamme vuodelle 2024 on keskittyä entistä enemmän luonnon monimuotoisuuteen ja uhanalaisten ekosysteemien suojeluun. </a:t>
            </a:r>
            <a:endParaRPr lang="fi-FI" sz="1000" dirty="0">
              <a:solidFill>
                <a:srgbClr val="464646"/>
              </a:solidFill>
              <a:latin typeface="Core Sans D 35 Regular" panose="020B0503030302020204" pitchFamily="34" charset="0"/>
            </a:endParaRPr>
          </a:p>
          <a:p>
            <a:pPr algn="just"/>
            <a:endParaRPr lang="fi-FI"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95008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933145"/>
          </a:xfrm>
          <a:prstGeom prst="rect">
            <a:avLst/>
          </a:prstGeom>
          <a:noFill/>
        </p:spPr>
        <p:txBody>
          <a:bodyPr wrap="square" rtlCol="0">
            <a:spAutoFit/>
          </a:bodyPr>
          <a:lstStyle/>
          <a:p>
            <a:pPr algn="just">
              <a:lnSpc>
                <a:spcPct val="107000"/>
              </a:lnSpc>
              <a:spcAft>
                <a:spcPts val="800"/>
              </a:spcAft>
            </a:pPr>
            <a:r>
              <a:rPr lang="fi-FI" sz="1000" dirty="0">
                <a:solidFill>
                  <a:srgbClr val="464646"/>
                </a:solidFill>
                <a:latin typeface="Core Sans D 35 Regular" panose="020B0503030302020204" pitchFamily="34" charset="0"/>
              </a:rPr>
              <a:t>Vuonna 1986 eteläafrikkalainen maanviljelijä Johann Roode osti palan maata Limpopon maakunnasta Krugerin kansallispuiston läheltä. Maapläntillään hänen oli tarkoitus kasvattaa karjaa, mutta siitä ei tullut mitään. Taudit ja (erityisesti) petoeläimet karsivat karjakantaa rankalla kädellä, ja pian kävi selväksi, ettei alue soveltunut karjankasvatukseen. Petoeläimet sen sijaan viihtyivät alueella hyvin, ja Roode päättikin perustaa karjatilan sijasta yksityisen riistansuojelualueen.</a:t>
            </a:r>
          </a:p>
          <a:p>
            <a:pPr algn="just">
              <a:lnSpc>
                <a:spcPct val="107000"/>
              </a:lnSpc>
              <a:spcAft>
                <a:spcPts val="800"/>
              </a:spcAft>
            </a:pPr>
            <a:r>
              <a:rPr lang="fi-FI" sz="1000" dirty="0">
                <a:solidFill>
                  <a:srgbClr val="464646"/>
                </a:solidFill>
                <a:latin typeface="Core Sans D 35 Regular" panose="020B0503030302020204" pitchFamily="34" charset="0"/>
              </a:rPr>
              <a:t>Tarina voisi hyvin päättyä tähän, mutta todellisuudessa se oli vasta alkanut.</a:t>
            </a:r>
          </a:p>
          <a:p>
            <a:pPr algn="just">
              <a:lnSpc>
                <a:spcPct val="107000"/>
              </a:lnSpc>
              <a:spcAft>
                <a:spcPts val="800"/>
              </a:spcAft>
            </a:pPr>
            <a:r>
              <a:rPr lang="fi-FI" sz="1000" dirty="0">
                <a:solidFill>
                  <a:srgbClr val="464646"/>
                </a:solidFill>
                <a:latin typeface="Core Sans D 35 Regular" panose="020B0503030302020204" pitchFamily="34" charset="0"/>
              </a:rPr>
              <a:t>Roode osti enemmän ja enemmän maata, ja riistansuojelualue kasvoi kasvamistaan. Kapama Private Game Reserve perustettiin samana vuonna (1993) kun Nelson Mandela ja F. W. de Klerk saivat Nobelin rauhanpalkinnon.</a:t>
            </a:r>
          </a:p>
          <a:p>
            <a:pPr algn="just">
              <a:lnSpc>
                <a:spcPct val="107000"/>
              </a:lnSpc>
              <a:spcAft>
                <a:spcPts val="800"/>
              </a:spcAft>
            </a:pPr>
            <a:r>
              <a:rPr lang="fi-FI" sz="1000" dirty="0">
                <a:solidFill>
                  <a:srgbClr val="464646"/>
                </a:solidFill>
                <a:latin typeface="Core Sans D 35 Regular" panose="020B0503030302020204" pitchFamily="34" charset="0"/>
              </a:rPr>
              <a:t>Kestävä kehitys on monella tapaa Kapaman tarinan ydin, ja siitä lähtien kun Roode osti ensimmäisen maapalansa, hankkeet ovat vain kasvaneet – sekä määrällisesti että vaikutuksiltaan.</a:t>
            </a:r>
          </a:p>
          <a:p>
            <a:pPr algn="just">
              <a:lnSpc>
                <a:spcPct val="107000"/>
              </a:lnSpc>
              <a:spcAft>
                <a:spcPts val="800"/>
              </a:spcAft>
            </a:pPr>
            <a:r>
              <a:rPr lang="fi-FI" sz="1000" dirty="0">
                <a:solidFill>
                  <a:srgbClr val="464646"/>
                </a:solidFill>
                <a:latin typeface="Core Sans D 35 Regular" panose="020B0503030302020204" pitchFamily="34" charset="0"/>
              </a:rPr>
              <a:t>Jo alkuvaiheessa huomattiin, että luonnon ja villieläinten suojelemiseksi oli tärkeää saada paikalliset asukkaat mukaan toimintaan. Kapama onkin käynnistänyt monenlaisia hankkeita, jotka vahvistavat paikallisen yhteisön taloutta. Ne tarjoavat koulutusta, luovat työpaikkoja ja auttavat tulevia sukupolvia oppimaan lisää ympäristöstä, luonnonsuojelusta, biologisesta monimuotoisuudesta jne.</a:t>
            </a:r>
          </a:p>
          <a:p>
            <a:pPr algn="just">
              <a:lnSpc>
                <a:spcPct val="107000"/>
              </a:lnSpc>
              <a:spcAft>
                <a:spcPts val="800"/>
              </a:spcAft>
            </a:pPr>
            <a:r>
              <a:rPr lang="fi-FI" sz="1000" dirty="0">
                <a:solidFill>
                  <a:srgbClr val="464646"/>
                </a:solidFill>
                <a:latin typeface="Core Sans D 35 Regular" panose="020B0503030302020204" pitchFamily="34" charset="0"/>
              </a:rPr>
              <a:t>Lodge on asentanut jättimäisen aurinkopaneelijärjestelmän, jätteet lajitellaan tunnollisesti, jätevesi kierrätetään ja ruoka ostetaan ensisijaisesti paikallisilta maanviljelijöiltä, jolloin sekä vältytään pitkiltä kuljetuksilta että tuetaan paikallisyhteisöä. Kapama ottaa jalanjälkensä huomioon – ja siten myös SINUN jalanjälkesi, kun vierailet lodgella.</a:t>
            </a:r>
          </a:p>
          <a:p>
            <a:pPr algn="just">
              <a:lnSpc>
                <a:spcPct val="107000"/>
              </a:lnSpc>
              <a:spcAft>
                <a:spcPts val="800"/>
              </a:spcAft>
            </a:pPr>
            <a:r>
              <a:rPr lang="fi-FI" sz="1000" dirty="0">
                <a:solidFill>
                  <a:srgbClr val="464646"/>
                </a:solidFill>
                <a:latin typeface="Core Sans D 35 Regular" panose="020B0503030302020204" pitchFamily="34" charset="0"/>
              </a:rPr>
              <a:t>Vierailla on mahdollisuus käydä jossakin Kapaman tukemista kouluista tai tukea hankkeita muuten. Kysy lisää lodgella!</a:t>
            </a:r>
          </a:p>
          <a:p>
            <a:pPr algn="just">
              <a:lnSpc>
                <a:spcPct val="107000"/>
              </a:lnSpc>
              <a:spcAft>
                <a:spcPts val="800"/>
              </a:spcAft>
            </a:pPr>
            <a:endParaRPr lang="fi-FI" sz="1100" dirty="0">
              <a:solidFill>
                <a:srgbClr val="464646"/>
              </a:solidFill>
              <a:latin typeface="Core Sans D 35 Regular" panose="020B0503030302020204" pitchFamily="34" charset="0"/>
            </a:endParaRP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fi-FI" dirty="0">
                <a:solidFill>
                  <a:srgbClr val="FF6700"/>
                </a:solidFill>
                <a:latin typeface="Core Sans D 55 Bold" panose="020B0803030302020204" pitchFamily="34" charset="0"/>
              </a:rPr>
              <a:t>Kapama</a:t>
            </a:r>
            <a:r>
              <a:rPr lang="fi-FI" sz="1800" dirty="0">
                <a:solidFill>
                  <a:srgbClr val="FF6700"/>
                </a:solidFill>
                <a:effectLst/>
                <a:latin typeface="Core Sans D 55 Bold" panose="020B0803030302020204" pitchFamily="34" charset="0"/>
              </a:rPr>
              <a:t> Private Game Reserve, Etelä-Afrikka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fi-FI"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11</a:t>
            </a:fld>
            <a:endParaRPr lang="fi-FI"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fi-FI" sz="1100" dirty="0">
                <a:solidFill>
                  <a:srgbClr val="766972"/>
                </a:solidFill>
                <a:latin typeface="Core Sans D 35 Regular" panose="020B0503030302020204" pitchFamily="34" charset="0"/>
              </a:rPr>
              <a:t>ELÄINTEN HYVINVOINTI</a:t>
            </a:r>
          </a:p>
        </p:txBody>
      </p:sp>
    </p:spTree>
    <p:extLst>
      <p:ext uri="{BB962C8B-B14F-4D97-AF65-F5344CB8AC3E}">
        <p14:creationId xmlns:p14="http://schemas.microsoft.com/office/powerpoint/2010/main" val="318000289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12</a:t>
            </a:fld>
            <a:endParaRPr lang="fi-FI"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fi-FI" sz="3500" dirty="0">
                <a:solidFill>
                  <a:srgbClr val="FAF3E9"/>
                </a:solidFill>
                <a:latin typeface="Core Sans D 55 Bold" panose="020B0803030302020204" pitchFamily="34" charset="0"/>
              </a:rPr>
              <a:t>Sosiaalinen vastuu</a:t>
            </a:r>
          </a:p>
        </p:txBody>
      </p:sp>
      <p:sp>
        <p:nvSpPr>
          <p:cNvPr id="2" name="Tekstfelt 1">
            <a:extLst>
              <a:ext uri="{FF2B5EF4-FFF2-40B4-BE49-F238E27FC236}">
                <a16:creationId xmlns:a16="http://schemas.microsoft.com/office/drawing/2014/main" id="{017B70CB-7236-31E8-2847-C862B861DA80}"/>
              </a:ext>
            </a:extLst>
          </p:cNvPr>
          <p:cNvSpPr txBox="1"/>
          <p:nvPr/>
        </p:nvSpPr>
        <p:spPr>
          <a:xfrm>
            <a:off x="2305538" y="3878927"/>
            <a:ext cx="3363742" cy="2382319"/>
          </a:xfrm>
          <a:prstGeom prst="rect">
            <a:avLst/>
          </a:prstGeom>
          <a:noFill/>
        </p:spPr>
        <p:txBody>
          <a:bodyPr wrap="square" rtlCol="0">
            <a:spAutoFit/>
          </a:bodyPr>
          <a:lstStyle/>
          <a:p>
            <a:pPr>
              <a:lnSpc>
                <a:spcPct val="107000"/>
              </a:lnSpc>
              <a:spcAft>
                <a:spcPts val="800"/>
              </a:spcAft>
            </a:pPr>
            <a:r>
              <a:rPr lang="fi-FI" sz="1100" dirty="0">
                <a:solidFill>
                  <a:srgbClr val="464646"/>
                </a:solidFill>
                <a:latin typeface="Core Sans D 35 Regular" panose="020B0503030302020204" pitchFamily="34" charset="0"/>
              </a:rPr>
              <a:t>Matkatoimistona teemme päivittäin valintoja suunnitellessamme matkaohjelmia.  </a:t>
            </a:r>
          </a:p>
          <a:p>
            <a:pPr>
              <a:lnSpc>
                <a:spcPct val="107000"/>
              </a:lnSpc>
              <a:spcAft>
                <a:spcPts val="800"/>
              </a:spcAft>
            </a:pPr>
            <a:r>
              <a:rPr lang="fi-FI" sz="1100" dirty="0">
                <a:solidFill>
                  <a:srgbClr val="464646"/>
                </a:solidFill>
                <a:latin typeface="Core Sans D 35 Regular" panose="020B0503030302020204" pitchFamily="34" charset="0"/>
              </a:rPr>
              <a:t>Läsnäolomme eri matkakohteissa antaa meille mahdollisuuden vaikuttaa asioihin. Teemme aktiivisia valintoja sen suhteen, mitä hotelleja käytämme, minkä yhteistyökumppaneiden kanssa teemme yhteistyötä ja mitä retkiä tarjoamme asiakkaillemme. </a:t>
            </a:r>
          </a:p>
          <a:p>
            <a:pPr>
              <a:lnSpc>
                <a:spcPct val="107000"/>
              </a:lnSpc>
              <a:spcAft>
                <a:spcPts val="800"/>
              </a:spcAft>
            </a:pPr>
            <a:r>
              <a:rPr lang="fi-FI" sz="1100" dirty="0">
                <a:solidFill>
                  <a:srgbClr val="464646"/>
                </a:solidFill>
                <a:latin typeface="Core Sans D 35 Regular" panose="020B0503030302020204" pitchFamily="34" charset="0"/>
              </a:rPr>
              <a:t>Työskentelemme määrätietoisesti valitaksemme tuotteita, jotka jättävät myönteisen jäljen matkakohteisiimme. </a:t>
            </a:r>
          </a:p>
          <a:p>
            <a:pPr>
              <a:lnSpc>
                <a:spcPct val="107000"/>
              </a:lnSpc>
              <a:spcAft>
                <a:spcPts val="800"/>
              </a:spcAft>
            </a:pPr>
            <a:endParaRPr lang="fi-FI" sz="1100" dirty="0">
              <a:solidFill>
                <a:srgbClr val="464646"/>
              </a:solidFill>
              <a:latin typeface="Core Sans D 35 Regular" panose="020B0503030302020204" pitchFamily="34" charset="0"/>
            </a:endParaRPr>
          </a:p>
        </p:txBody>
      </p:sp>
      <p:sp>
        <p:nvSpPr>
          <p:cNvPr id="4" name="Tekstfelt 3">
            <a:extLst>
              <a:ext uri="{FF2B5EF4-FFF2-40B4-BE49-F238E27FC236}">
                <a16:creationId xmlns:a16="http://schemas.microsoft.com/office/drawing/2014/main" id="{6C8C4FDE-4D5C-963B-5912-4C4120B67534}"/>
              </a:ext>
            </a:extLst>
          </p:cNvPr>
          <p:cNvSpPr txBox="1"/>
          <p:nvPr/>
        </p:nvSpPr>
        <p:spPr>
          <a:xfrm>
            <a:off x="5897880" y="3878927"/>
            <a:ext cx="3464951" cy="2483372"/>
          </a:xfrm>
          <a:prstGeom prst="rect">
            <a:avLst/>
          </a:prstGeom>
          <a:noFill/>
        </p:spPr>
        <p:txBody>
          <a:bodyPr wrap="square" rtlCol="0">
            <a:spAutoFit/>
          </a:bodyPr>
          <a:lstStyle/>
          <a:p>
            <a:pPr>
              <a:lnSpc>
                <a:spcPct val="107000"/>
              </a:lnSpc>
              <a:spcAft>
                <a:spcPts val="800"/>
              </a:spcAft>
            </a:pPr>
            <a:r>
              <a:rPr lang="fi-FI" sz="1100" dirty="0">
                <a:solidFill>
                  <a:srgbClr val="464646"/>
                </a:solidFill>
                <a:latin typeface="Core Sans D 35 Regular" panose="020B0503030302020204" pitchFamily="34" charset="0"/>
              </a:rPr>
              <a:t>Seulomme jatkuvasti tuotteitamme ja tarkennamme vaatimuksia, joita asetamme yhteistyökumppaneillemme. </a:t>
            </a:r>
          </a:p>
          <a:p>
            <a:pPr>
              <a:lnSpc>
                <a:spcPct val="107000"/>
              </a:lnSpc>
              <a:spcAft>
                <a:spcPts val="800"/>
              </a:spcAft>
            </a:pPr>
            <a:r>
              <a:rPr lang="fi-FI" sz="1100" dirty="0">
                <a:solidFill>
                  <a:srgbClr val="464646"/>
                </a:solidFill>
                <a:latin typeface="Core Sans D 35 Regular" panose="020B0503030302020204" pitchFamily="34" charset="0"/>
              </a:rPr>
              <a:t>Tavoitteenamme on myös lisätä suoraa tukea erityisen haavoittuvilla alueilla. Teemme joka päivä tavoitteellista työtä kartoittaaksemme ja kehittääksemme hankkeita, joiden kautta voimme edistää myönteistä muutosta. </a:t>
            </a:r>
          </a:p>
          <a:p>
            <a:pPr>
              <a:lnSpc>
                <a:spcPct val="107000"/>
              </a:lnSpc>
              <a:spcAft>
                <a:spcPts val="800"/>
              </a:spcAft>
            </a:pPr>
            <a:r>
              <a:rPr lang="fi-FI" sz="1100" dirty="0">
                <a:solidFill>
                  <a:srgbClr val="464646"/>
                </a:solidFill>
                <a:latin typeface="Core Sans D 35 Regular" panose="020B0503030302020204" pitchFamily="34" charset="0"/>
              </a:rPr>
              <a:t>Tämän työn havainnollistamiseksi perustimme vuonna 2023 sivustollemme uuden kestävän kehityksen osion, jossa esittelemme eri hankkeita:</a:t>
            </a:r>
          </a:p>
          <a:p>
            <a:pPr>
              <a:lnSpc>
                <a:spcPct val="107000"/>
              </a:lnSpc>
              <a:spcAft>
                <a:spcPts val="800"/>
              </a:spcAft>
            </a:pPr>
            <a:r>
              <a:rPr lang="fi-FI" sz="1100" b="1" dirty="0">
                <a:solidFill>
                  <a:srgbClr val="464646"/>
                </a:solidFill>
                <a:latin typeface="Core Sans D 35 Regular" panose="020B0503030302020204" pitchFamily="34" charset="0"/>
              </a:rPr>
              <a:t>www.tourcompass.fi/kestavyys</a:t>
            </a:r>
          </a:p>
          <a:p>
            <a:pPr algn="just"/>
            <a:endParaRPr lang="fi-FI"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339982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4547783"/>
          </a:xfrm>
          <a:prstGeom prst="rect">
            <a:avLst/>
          </a:prstGeom>
          <a:noFill/>
        </p:spPr>
        <p:txBody>
          <a:bodyPr wrap="square" rtlCol="0">
            <a:spAutoFit/>
          </a:bodyPr>
          <a:lstStyle/>
          <a:p>
            <a:pPr algn="just">
              <a:lnSpc>
                <a:spcPct val="107000"/>
              </a:lnSpc>
              <a:spcAft>
                <a:spcPts val="800"/>
              </a:spcAft>
            </a:pPr>
            <a:r>
              <a:rPr lang="fi-FI" sz="1000" dirty="0">
                <a:solidFill>
                  <a:srgbClr val="464646"/>
                </a:solidFill>
                <a:latin typeface="Core Sans D 35 Regular" panose="020B0503030302020204" pitchFamily="34" charset="0"/>
              </a:rPr>
              <a:t>The Rainforest Eco Lodge sijaitsee keskellä vehreää srilankalaista teeviljelmää.</a:t>
            </a:r>
          </a:p>
          <a:p>
            <a:pPr algn="just">
              <a:lnSpc>
                <a:spcPct val="107000"/>
              </a:lnSpc>
              <a:spcAft>
                <a:spcPts val="800"/>
              </a:spcAft>
            </a:pPr>
            <a:r>
              <a:rPr lang="fi-FI" sz="1000" dirty="0">
                <a:solidFill>
                  <a:srgbClr val="464646"/>
                </a:solidFill>
                <a:latin typeface="Core Sans D 35 Regular" panose="020B0503030302020204" pitchFamily="34" charset="0"/>
              </a:rPr>
              <a:t>Lodge on saanut alkunsa Sri Lankan hallituksen ja USAID:n yhteistyöstä Sri Lankan matkailun edistämiseksi. </a:t>
            </a:r>
          </a:p>
          <a:p>
            <a:pPr algn="just">
              <a:lnSpc>
                <a:spcPct val="107000"/>
              </a:lnSpc>
              <a:spcAft>
                <a:spcPts val="800"/>
              </a:spcAft>
            </a:pPr>
            <a:r>
              <a:rPr lang="fi-FI" sz="1000" dirty="0">
                <a:solidFill>
                  <a:srgbClr val="464646"/>
                </a:solidFill>
                <a:latin typeface="Core Sans D 35 Regular" panose="020B0503030302020204" pitchFamily="34" charset="0"/>
              </a:rPr>
              <a:t>The Rainforest Eco Lodge on Sri Lankan ainoa, Aasian neljäs ja koko maailman viides LEED Platinum -sertifioitu majoituspaikka. Se tarkoittaa, että lodge on rakennettu erityisten ympäristövastuullisten suositusten mukaisesti, mikä takaa, ettei sen rakentaminen ole tuhonnut tai häirinnyt sademetsän elinympäristöä eikä paikallista yhteisöä, joka koostuu 30 perheestä. Kaikki paikalliset perheet työskentelevät teeplantaasilla.</a:t>
            </a:r>
          </a:p>
          <a:p>
            <a:pPr algn="just">
              <a:lnSpc>
                <a:spcPct val="107000"/>
              </a:lnSpc>
              <a:spcAft>
                <a:spcPts val="800"/>
              </a:spcAft>
            </a:pPr>
            <a:r>
              <a:rPr lang="fi-FI" sz="1000" dirty="0">
                <a:solidFill>
                  <a:srgbClr val="464646"/>
                </a:solidFill>
                <a:latin typeface="Core Sans D 35 Regular" panose="020B0503030302020204" pitchFamily="34" charset="0"/>
              </a:rPr>
              <a:t>Ennen Rainforest Eco Lodgen rakentamista perheet elivät erittäin huonoissa oloissa. Hotellin johto päätti, että lodge menestyisi vain, jos paikallisen yhteisön elinoloja parannettaisiin ja heille tarjottaisiin enemmän ja parempia mahdollisuuksia. Siksi heille päätettiin rakentaa vanhan kylän läheisyyteen uusi kylä, jossa on paremmat asuintilat, saniteettitilat, sähköt ja puhdas juomavesi, jonka rahoittaa Rainforest Eco Lodge. Kylän lapsille rakennettiin myös uusi koulu, jonka opettajien palkat maksaa The Rainforest Eco Lodge. Joka maanantai oppilaat saavat ilmaisen lounaan, ja joka keskiviikko hotellin johto opettaa lapsille englantia.</a:t>
            </a:r>
          </a:p>
          <a:p>
            <a:pPr algn="just">
              <a:lnSpc>
                <a:spcPct val="107000"/>
              </a:lnSpc>
              <a:spcAft>
                <a:spcPts val="800"/>
              </a:spcAft>
            </a:pPr>
            <a:r>
              <a:rPr lang="fi-FI" sz="1000" dirty="0">
                <a:solidFill>
                  <a:srgbClr val="464646"/>
                </a:solidFill>
                <a:latin typeface="Core Sans D 35 Regular" panose="020B0503030302020204" pitchFamily="34" charset="0"/>
              </a:rPr>
              <a:t>The Rainforest Eco Lodgen tavoitteena on, että sen ”community outreach” -ohjelma kehittyy ajan mittaan ja laajenee kattamaan entistäkin useampia toimenpiteitä, joiden tavoitteena on parantaa paikallisen yhteisön elinoloja.</a:t>
            </a:r>
          </a:p>
          <a:p>
            <a:pPr algn="just">
              <a:lnSpc>
                <a:spcPct val="107000"/>
              </a:lnSpc>
              <a:spcAft>
                <a:spcPts val="800"/>
              </a:spcAft>
            </a:pPr>
            <a:r>
              <a:rPr lang="fi-FI" sz="1000" dirty="0">
                <a:solidFill>
                  <a:srgbClr val="464646"/>
                </a:solidFill>
                <a:latin typeface="Core Sans D 35 Regular" panose="020B0503030302020204" pitchFamily="34" charset="0"/>
              </a:rPr>
              <a:t>Vihreä energia ja ympäristöystävälliset ratkaisut ovat tärkeä painopistealue The Rainforest Eco Lodgessa, joka pyrkii pienentämään ympäristöjalanjälkeään muun muassa jätevesien käsittelyllä. Myös hiilidioksidipäästöjä vähennetään aurinkopaneelien avulla.</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fi-FI" sz="1800" dirty="0">
                <a:solidFill>
                  <a:srgbClr val="FF6700"/>
                </a:solidFill>
                <a:effectLst/>
                <a:latin typeface="Core Sans D 55 Bold" panose="020B0803030302020204" pitchFamily="34" charset="0"/>
              </a:rPr>
              <a:t>The Rainforest Eco Lodge, Sri Lanka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fi-FI"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13</a:t>
            </a:fld>
            <a:endParaRPr lang="fi-FI" dirty="0">
              <a:solidFill>
                <a:schemeClr val="bg1"/>
              </a:solidFill>
            </a:endParaRPr>
          </a:p>
        </p:txBody>
      </p:sp>
      <p:sp>
        <p:nvSpPr>
          <p:cNvPr id="5" name="Tekstfelt 4">
            <a:extLst>
              <a:ext uri="{FF2B5EF4-FFF2-40B4-BE49-F238E27FC236}">
                <a16:creationId xmlns:a16="http://schemas.microsoft.com/office/drawing/2014/main" id="{D87DEDEC-AF23-2C1E-7DF9-64E982FC3FC6}"/>
              </a:ext>
            </a:extLst>
          </p:cNvPr>
          <p:cNvSpPr txBox="1"/>
          <p:nvPr/>
        </p:nvSpPr>
        <p:spPr>
          <a:xfrm>
            <a:off x="318365" y="152962"/>
            <a:ext cx="4239493" cy="261610"/>
          </a:xfrm>
          <a:prstGeom prst="rect">
            <a:avLst/>
          </a:prstGeom>
          <a:noFill/>
        </p:spPr>
        <p:txBody>
          <a:bodyPr wrap="square" rtlCol="0">
            <a:spAutoFit/>
          </a:bodyPr>
          <a:lstStyle/>
          <a:p>
            <a:r>
              <a:rPr lang="fi-FI" sz="1100" dirty="0">
                <a:solidFill>
                  <a:srgbClr val="766972"/>
                </a:solidFill>
                <a:latin typeface="Core Sans D 35 Regular" panose="020B0503030302020204" pitchFamily="34" charset="0"/>
              </a:rPr>
              <a:t>SOSIAALINEN VASTUU</a:t>
            </a:r>
          </a:p>
        </p:txBody>
      </p:sp>
    </p:spTree>
    <p:extLst>
      <p:ext uri="{BB962C8B-B14F-4D97-AF65-F5344CB8AC3E}">
        <p14:creationId xmlns:p14="http://schemas.microsoft.com/office/powerpoint/2010/main" val="439113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280531"/>
          </a:xfrm>
          <a:prstGeom prst="rect">
            <a:avLst/>
          </a:prstGeom>
          <a:noFill/>
        </p:spPr>
        <p:txBody>
          <a:bodyPr wrap="square" rtlCol="0">
            <a:spAutoFit/>
          </a:bodyPr>
          <a:lstStyle/>
          <a:p>
            <a:pPr algn="just">
              <a:lnSpc>
                <a:spcPct val="107000"/>
              </a:lnSpc>
              <a:spcAft>
                <a:spcPts val="800"/>
              </a:spcAft>
            </a:pPr>
            <a:r>
              <a:rPr lang="fi-FI" sz="1000" dirty="0">
                <a:solidFill>
                  <a:srgbClr val="464646"/>
                </a:solidFill>
                <a:latin typeface="Core Sans D 35 Regular" panose="020B0503030302020204" pitchFamily="34" charset="0"/>
              </a:rPr>
              <a:t>Yksi Latinalaisen Amerikan kiehtovimmista esikolumbiaanisista rauniokaupungeista eli vaikuttava Ciudad Perdida -kompleksi, joka tunnetaan ehkä paremmin nimellä Lost City eli Kadonnut kaupunki, sijaitsee Kolumbiassa.</a:t>
            </a:r>
          </a:p>
          <a:p>
            <a:pPr algn="just">
              <a:lnSpc>
                <a:spcPct val="107000"/>
              </a:lnSpc>
              <a:spcAft>
                <a:spcPts val="800"/>
              </a:spcAft>
            </a:pPr>
            <a:r>
              <a:rPr lang="fi-FI" sz="1000" dirty="0">
                <a:solidFill>
                  <a:srgbClr val="464646"/>
                </a:solidFill>
                <a:latin typeface="Core Sans D 35 Regular" panose="020B0503030302020204" pitchFamily="34" charset="0"/>
              </a:rPr>
              <a:t>Taironakansa rakensi kaupungin noin vuonna 800 eaa., ja se hylättiin samoihin aikoihin kun espanjalaiset siirtolaiset saapuivat Kolumbiaan. Kaupunki oli satojen vuosien ajan unohdettu ja viidakon peitossa, kunnes joukko aarteenmetsästäjiä löysi sen uudelleen vuonna 1972. Kadonneesta kaupungista peräisin olevia esineitä löytyi toreilta eri puolilta maata, ja Colombian Institute of Anthropologyn arkeologit päättivät lähteä selvittämään, mistä aarteet olivat peräisin – ja löysivät tiensä kadonneeseen kaupunkiin. Siitä lähtien Ciudad Perdida/Lost City on ollut arkeologisen instituutin alaisuudessa, mikä on mahdollistanut kohteen suojelun ja restauroinnin.</a:t>
            </a:r>
          </a:p>
          <a:p>
            <a:pPr algn="just">
              <a:lnSpc>
                <a:spcPct val="107000"/>
              </a:lnSpc>
              <a:spcAft>
                <a:spcPts val="800"/>
              </a:spcAft>
            </a:pPr>
            <a:r>
              <a:rPr lang="fi-FI" sz="1000" dirty="0">
                <a:solidFill>
                  <a:srgbClr val="464646"/>
                </a:solidFill>
                <a:latin typeface="Core Sans D 35 Regular" panose="020B0503030302020204" pitchFamily="34" charset="0"/>
              </a:rPr>
              <a:t>Kolumbian armeijan ja oikeistolaisten puolisotilaallisten ryhmien väliset taistelut vaikuttivat rauniokaupunkia ympäröiviin seutuihin useiden vuosien ajan, mutta vuodesta 2005 lähtien alue on ollut turvallinen ja turistit ovat palanneet sinne.</a:t>
            </a:r>
          </a:p>
          <a:p>
            <a:pPr algn="just">
              <a:lnSpc>
                <a:spcPct val="107000"/>
              </a:lnSpc>
              <a:spcAft>
                <a:spcPts val="800"/>
              </a:spcAft>
            </a:pPr>
            <a:r>
              <a:rPr lang="fi-FI" sz="1000" dirty="0">
                <a:solidFill>
                  <a:srgbClr val="464646"/>
                </a:solidFill>
                <a:latin typeface="Core Sans D 35 Regular" panose="020B0503030302020204" pitchFamily="34" charset="0"/>
              </a:rPr>
              <a:t>Vuodesta 2009 lähtien kansalaisjärjestö Global Heritage Fund on tehnyt tiivistä yhteistyötä Kolumbian hallituksen ja Lost Cityn lähellä sijaitsevien paikallisyhteisöjen kanssa alueen säilyttämiseksi ja sen varmistamiseksi, että esimerkiksi matkailusta saatavat tulot palautuvat paikallisyhteisölle. GHF neuvoo ja kouluttaa paikallisia heimoja siinä, miten alue voidaan parhaiten säilyttää jälkipolville. Tämä tarkoittaa sitä, että nykyään Lost Cityssä ei voi vierailla ilman opasta. Kaikki oppaat kuuluvat johonkin paikalliseen heimoon, ja vaellusreitin varrella sijaitsevat majoituspaikat ovat alueen eri heimojen omistuksessa ja hallinnassa.</a:t>
            </a:r>
          </a:p>
          <a:p>
            <a:pPr algn="just">
              <a:lnSpc>
                <a:spcPct val="107000"/>
              </a:lnSpc>
              <a:spcAft>
                <a:spcPts val="800"/>
              </a:spcAft>
            </a:pPr>
            <a:r>
              <a:rPr lang="fi-FI" sz="1000" dirty="0">
                <a:solidFill>
                  <a:srgbClr val="464646"/>
                </a:solidFill>
                <a:latin typeface="Core Sans D 35 Regular" panose="020B0503030302020204" pitchFamily="34" charset="0"/>
              </a:rPr>
              <a:t>Matkastasi saatavat tulot palautuvat takaisin paikallisyhteisölle, joka hyötyy niistä työpaikkojen, koulujen, terveydenhuollon jne. muodossa.</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fi-FI" sz="1800" dirty="0">
                <a:solidFill>
                  <a:srgbClr val="FF6700"/>
                </a:solidFill>
                <a:effectLst/>
                <a:latin typeface="Core Sans D 55 Bold" panose="020B0803030302020204" pitchFamily="34" charset="0"/>
              </a:rPr>
              <a:t>Lost City -vaellus, Kolumbia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fi-FI"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14</a:t>
            </a:fld>
            <a:endParaRPr lang="fi-FI"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fi-FI" sz="1100" dirty="0">
                <a:solidFill>
                  <a:srgbClr val="766972"/>
                </a:solidFill>
                <a:latin typeface="Core Sans D 35 Regular" panose="020B0503030302020204" pitchFamily="34" charset="0"/>
              </a:rPr>
              <a:t>SOSIAALINEN VASTUU</a:t>
            </a:r>
          </a:p>
        </p:txBody>
      </p:sp>
    </p:spTree>
    <p:extLst>
      <p:ext uri="{BB962C8B-B14F-4D97-AF65-F5344CB8AC3E}">
        <p14:creationId xmlns:p14="http://schemas.microsoft.com/office/powerpoint/2010/main" val="263024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3127908"/>
          </a:xfrm>
          <a:prstGeom prst="rect">
            <a:avLst/>
          </a:prstGeom>
          <a:noFill/>
        </p:spPr>
        <p:txBody>
          <a:bodyPr wrap="square" rtlCol="0">
            <a:spAutoFit/>
          </a:bodyPr>
          <a:lstStyle/>
          <a:p>
            <a:pPr algn="just">
              <a:lnSpc>
                <a:spcPct val="107000"/>
              </a:lnSpc>
              <a:spcAft>
                <a:spcPts val="800"/>
              </a:spcAft>
            </a:pPr>
            <a:r>
              <a:rPr lang="fi-FI" sz="1000" dirty="0">
                <a:solidFill>
                  <a:srgbClr val="464646"/>
                </a:solidFill>
                <a:latin typeface="Core Sans D 35 Regular" panose="020B0503030302020204" pitchFamily="34" charset="0"/>
              </a:rPr>
              <a:t>Tansania on asukaskohtaisella tulotasolla mitattuna yksi maailman köyhimmistä maista.</a:t>
            </a:r>
          </a:p>
          <a:p>
            <a:pPr algn="just">
              <a:lnSpc>
                <a:spcPct val="107000"/>
              </a:lnSpc>
              <a:spcAft>
                <a:spcPts val="800"/>
              </a:spcAft>
            </a:pPr>
            <a:r>
              <a:rPr lang="fi-FI" sz="1000" dirty="0">
                <a:solidFill>
                  <a:srgbClr val="464646"/>
                </a:solidFill>
                <a:latin typeface="Core Sans D 35 Regular" panose="020B0503030302020204" pitchFamily="34" charset="0"/>
              </a:rPr>
              <a:t>Kansalaisjärjestö Zara Charity tekee kovasti töitä Moshi Kids Centerissä antaakseen vähävaraisista perheistä tulevien lasten koulunkäynnille hieman paremman alun. Zara Charity etsii perheitä, joilla ei ole varaa tai tarvittavaa kokemusta järjestää lastensa koulunkäyntiä, ja tarjoaa näiden perheiden lapsille ilmaisen esikouluohjelman, jossa lapset saavat aterian, vaatteita ja mahdollisuuden opetella koulunkäyntiä.</a:t>
            </a:r>
          </a:p>
          <a:p>
            <a:pPr algn="just">
              <a:lnSpc>
                <a:spcPct val="107000"/>
              </a:lnSpc>
              <a:spcAft>
                <a:spcPts val="800"/>
              </a:spcAft>
            </a:pPr>
            <a:r>
              <a:rPr lang="fi-FI" sz="1000" dirty="0">
                <a:solidFill>
                  <a:srgbClr val="464646"/>
                </a:solidFill>
                <a:latin typeface="Core Sans D 35 Regular" panose="020B0503030302020204" pitchFamily="34" charset="0"/>
              </a:rPr>
              <a:t>Esikoulun jokapäiväisenä tavoitteena on tarjota lapsille mahdollisuus. He saavat ruokaa ja vaatteita – ja mahdollisuuden parantaa elämäänsä. Pidemmän aikavälin tavoitteena on kehittää lapsille "sponsor-ships”-järjestelmä, jonka avulla he voivat päästä OIKEAAN kouluun ja saada kunnon koulutuksen.</a:t>
            </a:r>
          </a:p>
          <a:p>
            <a:pPr algn="just">
              <a:lnSpc>
                <a:spcPct val="107000"/>
              </a:lnSpc>
              <a:spcAft>
                <a:spcPts val="800"/>
              </a:spcAft>
            </a:pPr>
            <a:r>
              <a:rPr lang="fi-FI" sz="1000" dirty="0">
                <a:solidFill>
                  <a:srgbClr val="464646"/>
                </a:solidFill>
                <a:latin typeface="Core Sans D 35 Regular" panose="020B0503030302020204" pitchFamily="34" charset="0"/>
              </a:rPr>
              <a:t>Me TourCompassilla tuemme koulua kiinteällä kuukausittaisella summalla, joten voit tukea koulun toimintaa jo ostamalla matkasi meiltä.</a:t>
            </a:r>
          </a:p>
          <a:p>
            <a:pPr algn="just">
              <a:lnSpc>
                <a:spcPct val="107000"/>
              </a:lnSpc>
              <a:spcAft>
                <a:spcPts val="800"/>
              </a:spcAft>
            </a:pPr>
            <a:r>
              <a:rPr lang="fi-FI" sz="1000" dirty="0">
                <a:solidFill>
                  <a:srgbClr val="464646"/>
                </a:solidFill>
                <a:latin typeface="Core Sans D 35 Regular" panose="020B0503030302020204" pitchFamily="34" charset="0"/>
              </a:rPr>
              <a:t>Jos majoitut Springlands-hotellissa Moshissa esimerkiksi Kilimanjarolle kiipeämisen yhteydessä, voit halutessasi vierailla esikoulussa, joka sijaitsee kivenheiton päässä hotellista. Voit tuoda mukanasi vaatteita ja leluja lapsille tai pyytää kyydin torille, josta voit ostaa ruokaa lahjoitettavaksi.</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fi-FI" sz="1800" dirty="0">
                <a:solidFill>
                  <a:srgbClr val="FF6700"/>
                </a:solidFill>
                <a:effectLst/>
                <a:latin typeface="Core Sans D 55 Bold" panose="020B0803030302020204" pitchFamily="34" charset="0"/>
              </a:rPr>
              <a:t>Moshi Kids Center, Tansania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fi-FI"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15</a:t>
            </a:fld>
            <a:endParaRPr lang="fi-FI" dirty="0">
              <a:solidFill>
                <a:schemeClr val="bg1"/>
              </a:solidFill>
            </a:endParaRPr>
          </a:p>
        </p:txBody>
      </p:sp>
      <p:sp>
        <p:nvSpPr>
          <p:cNvPr id="4" name="Tekstfelt 3">
            <a:extLst>
              <a:ext uri="{FF2B5EF4-FFF2-40B4-BE49-F238E27FC236}">
                <a16:creationId xmlns:a16="http://schemas.microsoft.com/office/drawing/2014/main" id="{E8136946-9D38-4A4D-D2A4-117180C11BD0}"/>
              </a:ext>
            </a:extLst>
          </p:cNvPr>
          <p:cNvSpPr txBox="1"/>
          <p:nvPr/>
        </p:nvSpPr>
        <p:spPr>
          <a:xfrm>
            <a:off x="318365" y="152962"/>
            <a:ext cx="4239493" cy="261610"/>
          </a:xfrm>
          <a:prstGeom prst="rect">
            <a:avLst/>
          </a:prstGeom>
          <a:noFill/>
        </p:spPr>
        <p:txBody>
          <a:bodyPr wrap="square" rtlCol="0">
            <a:spAutoFit/>
          </a:bodyPr>
          <a:lstStyle/>
          <a:p>
            <a:r>
              <a:rPr lang="fi-FI" sz="1100" dirty="0">
                <a:solidFill>
                  <a:srgbClr val="766972"/>
                </a:solidFill>
                <a:latin typeface="Core Sans D 35 Regular" panose="020B0503030302020204" pitchFamily="34" charset="0"/>
              </a:rPr>
              <a:t>SOSIAALINEN VASTUU</a:t>
            </a:r>
          </a:p>
        </p:txBody>
      </p:sp>
    </p:spTree>
    <p:extLst>
      <p:ext uri="{BB962C8B-B14F-4D97-AF65-F5344CB8AC3E}">
        <p14:creationId xmlns:p14="http://schemas.microsoft.com/office/powerpoint/2010/main" val="310655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16</a:t>
            </a:fld>
            <a:endParaRPr lang="fi-FI"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fi-FI" sz="3500" dirty="0">
                <a:solidFill>
                  <a:srgbClr val="FAF3E9"/>
                </a:solidFill>
                <a:latin typeface="Core Sans D 55 Bold" panose="020B0803030302020204" pitchFamily="34" charset="0"/>
              </a:rPr>
              <a:t>Ihmisten hyvinvointi</a:t>
            </a:r>
          </a:p>
        </p:txBody>
      </p:sp>
      <p:sp>
        <p:nvSpPr>
          <p:cNvPr id="2" name="Tekstfelt 1">
            <a:extLst>
              <a:ext uri="{FF2B5EF4-FFF2-40B4-BE49-F238E27FC236}">
                <a16:creationId xmlns:a16="http://schemas.microsoft.com/office/drawing/2014/main" id="{B1C81F27-F2F2-4B9A-95AD-89302DC780B3}"/>
              </a:ext>
            </a:extLst>
          </p:cNvPr>
          <p:cNvSpPr txBox="1"/>
          <p:nvPr/>
        </p:nvSpPr>
        <p:spPr>
          <a:xfrm>
            <a:off x="2321168" y="3878927"/>
            <a:ext cx="3348111" cy="2928046"/>
          </a:xfrm>
          <a:prstGeom prst="rect">
            <a:avLst/>
          </a:prstGeom>
          <a:noFill/>
        </p:spPr>
        <p:txBody>
          <a:bodyPr wrap="square" rtlCol="0">
            <a:spAutoFit/>
          </a:bodyPr>
          <a:lstStyle/>
          <a:p>
            <a:pPr>
              <a:lnSpc>
                <a:spcPct val="107000"/>
              </a:lnSpc>
              <a:spcAft>
                <a:spcPts val="800"/>
              </a:spcAft>
            </a:pPr>
            <a:r>
              <a:rPr lang="fi-FI" sz="1100" dirty="0">
                <a:solidFill>
                  <a:srgbClr val="464646"/>
                </a:solidFill>
                <a:latin typeface="Core Sans D 35 Regular" panose="020B0503030302020204" pitchFamily="34" charset="0"/>
              </a:rPr>
              <a:t>Tämä voi kuulostaa itsestäänselvyydeltä, mutta se on silti syytä sanoa ääneen: haluamme toimia oikein sekä omaa liiketoimintaamme että omia työntekijöitämme ja niitä ihmisiä kohtaan, joiden kanssa teemme yhteistyötä eri puolilla maailmaa. </a:t>
            </a:r>
          </a:p>
          <a:p>
            <a:pPr>
              <a:lnSpc>
                <a:spcPct val="107000"/>
              </a:lnSpc>
              <a:spcAft>
                <a:spcPts val="800"/>
              </a:spcAft>
            </a:pPr>
            <a:r>
              <a:rPr lang="fi-FI" sz="1100" dirty="0">
                <a:solidFill>
                  <a:srgbClr val="464646"/>
                </a:solidFill>
                <a:latin typeface="Core Sans D 35 Regular" panose="020B0503030302020204" pitchFamily="34" charset="0"/>
              </a:rPr>
              <a:t>Me myymme unelmia. Unelmia, jotka voivat toteutua vain ihmiskontaktien kautta. Nämä kontaktit syntyvät meidän ja asiakkaidemme välille, meidän ja yhteistyökumppaneidemme välille, ja lopulta myös asiakkaidemme ja yhteistyökumppaneidemme välille. </a:t>
            </a:r>
          </a:p>
          <a:p>
            <a:pPr>
              <a:lnSpc>
                <a:spcPct val="107000"/>
              </a:lnSpc>
              <a:spcAft>
                <a:spcPts val="800"/>
              </a:spcAft>
            </a:pPr>
            <a:r>
              <a:rPr lang="fi-FI" sz="1100" dirty="0">
                <a:solidFill>
                  <a:srgbClr val="464646"/>
                </a:solidFill>
                <a:latin typeface="Core Sans D 35 Regular" panose="020B0503030302020204" pitchFamily="34" charset="0"/>
              </a:rPr>
              <a:t>Suhtaudumme tähän vakavasti, ja siksi yhteistyökumppanimme ovat meille juuri sitä: kumppaneita. </a:t>
            </a:r>
          </a:p>
          <a:p>
            <a:pPr>
              <a:lnSpc>
                <a:spcPct val="107000"/>
              </a:lnSpc>
              <a:spcAft>
                <a:spcPts val="800"/>
              </a:spcAft>
            </a:pPr>
            <a:r>
              <a:rPr lang="fi-FI" sz="1100" dirty="0">
                <a:solidFill>
                  <a:srgbClr val="464646"/>
                </a:solidFill>
                <a:latin typeface="Core Sans D 35 Regular" panose="020B0503030302020204" pitchFamily="34" charset="0"/>
              </a:rPr>
              <a:t>Olemme kaikki samassa veneessä. </a:t>
            </a:r>
          </a:p>
        </p:txBody>
      </p:sp>
      <p:sp>
        <p:nvSpPr>
          <p:cNvPr id="4" name="Tekstfelt 3">
            <a:extLst>
              <a:ext uri="{FF2B5EF4-FFF2-40B4-BE49-F238E27FC236}">
                <a16:creationId xmlns:a16="http://schemas.microsoft.com/office/drawing/2014/main" id="{2D20325F-2304-15C4-83B5-72BB0640F570}"/>
              </a:ext>
            </a:extLst>
          </p:cNvPr>
          <p:cNvSpPr txBox="1"/>
          <p:nvPr/>
        </p:nvSpPr>
        <p:spPr>
          <a:xfrm>
            <a:off x="5897881" y="3878927"/>
            <a:ext cx="3621258" cy="987706"/>
          </a:xfrm>
          <a:prstGeom prst="rect">
            <a:avLst/>
          </a:prstGeom>
          <a:noFill/>
        </p:spPr>
        <p:txBody>
          <a:bodyPr wrap="square" rtlCol="0">
            <a:spAutoFit/>
          </a:bodyPr>
          <a:lstStyle/>
          <a:p>
            <a:pPr>
              <a:lnSpc>
                <a:spcPct val="107000"/>
              </a:lnSpc>
              <a:spcAft>
                <a:spcPts val="800"/>
              </a:spcAft>
            </a:pPr>
            <a:r>
              <a:rPr lang="fi-FI" sz="1100" dirty="0">
                <a:solidFill>
                  <a:srgbClr val="464646"/>
                </a:solidFill>
                <a:latin typeface="Core Sans D 35 Regular" panose="020B0503030302020204" pitchFamily="34" charset="0"/>
              </a:rPr>
              <a:t>Noudatamme ”code of conduct” -käytännesääntöä, jonka kaikki yhteistyökumppanimme ovat allekirjoittaneet. Käytännesääntömme perustuvat YK:n Global Compactin kymmeneen ihmisoikeuksiin, työelämään, ympäristöön ja korruption vastaisuuteen liittyvään periaatteeseen.</a:t>
            </a:r>
          </a:p>
        </p:txBody>
      </p:sp>
    </p:spTree>
    <p:extLst>
      <p:ext uri="{BB962C8B-B14F-4D97-AF65-F5344CB8AC3E}">
        <p14:creationId xmlns:p14="http://schemas.microsoft.com/office/powerpoint/2010/main" val="331806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57572" y="1831003"/>
            <a:ext cx="4689769" cy="4383123"/>
          </a:xfrm>
          <a:prstGeom prst="rect">
            <a:avLst/>
          </a:prstGeom>
          <a:noFill/>
        </p:spPr>
        <p:txBody>
          <a:bodyPr wrap="square" rtlCol="0">
            <a:spAutoFit/>
          </a:bodyPr>
          <a:lstStyle/>
          <a:p>
            <a:pPr algn="just">
              <a:lnSpc>
                <a:spcPct val="107000"/>
              </a:lnSpc>
              <a:spcAft>
                <a:spcPts val="800"/>
              </a:spcAft>
            </a:pPr>
            <a:r>
              <a:rPr lang="fi-FI" sz="1000" dirty="0">
                <a:solidFill>
                  <a:srgbClr val="464646"/>
                </a:solidFill>
                <a:latin typeface="Core Sans D 35 Regular" panose="020B0503030302020204" pitchFamily="34" charset="0"/>
              </a:rPr>
              <a:t>Ammattitaitoiset oppaat ja kantajat ovat erittäin tärkeässä roolissa Afrikan korkeimman vuoren huipun saavuttamisessa. Myös tästä syystä meille on tärkeää, että oppaiden ja kantajien työolosuhteet ja -ehdot ovat asianmukaiset.</a:t>
            </a:r>
          </a:p>
          <a:p>
            <a:pPr algn="just">
              <a:lnSpc>
                <a:spcPct val="107000"/>
              </a:lnSpc>
              <a:spcAft>
                <a:spcPts val="800"/>
              </a:spcAft>
            </a:pPr>
            <a:r>
              <a:rPr lang="fi-FI" sz="1000" dirty="0">
                <a:solidFill>
                  <a:srgbClr val="464646"/>
                </a:solidFill>
                <a:latin typeface="Core Sans D 35 Regular" panose="020B0503030302020204" pitchFamily="34" charset="0"/>
              </a:rPr>
              <a:t>On olemassa useita eri järjestöjä, joiden tehtävänä on varmistaa, että kantajilla on asianmukaiset työolosuhteet. Yksittäiset matkanjärjestäjät valitsevat itse, minkä järjestön kanssa he tekevät yhteistyötä. Suurimpia järjestöjä ovat Tanzania Porters Organization, Kilimanjaro Porter Assistance Project ja Mount Kilimanjaro Porters Society.</a:t>
            </a:r>
          </a:p>
          <a:p>
            <a:pPr algn="just">
              <a:lnSpc>
                <a:spcPct val="107000"/>
              </a:lnSpc>
              <a:spcAft>
                <a:spcPts val="800"/>
              </a:spcAft>
            </a:pPr>
            <a:r>
              <a:rPr lang="fi-FI" sz="1000" dirty="0">
                <a:solidFill>
                  <a:srgbClr val="464646"/>
                </a:solidFill>
                <a:latin typeface="Core Sans D 35 Regular" panose="020B0503030302020204" pitchFamily="34" charset="0"/>
              </a:rPr>
              <a:t>Tansanialainen yhteistyökumppanimme on KIATO – Kilimanjaro Association Of Tour Operators -järjestön ja Mount Kilimanjaro Porters Society (MKPS) -järjestön jäsen. Mount Kilimanjaro Porters Society on yksi Tansanian vanhimmista ja suurimmista kantajien ammattijärjestöistä. Tämä tarkoittaa, että kaikki Kilimanjarolla käyttämämme kantajat ovat MKPS:n jäseniä.</a:t>
            </a:r>
          </a:p>
          <a:p>
            <a:pPr algn="just">
              <a:lnSpc>
                <a:spcPct val="107000"/>
              </a:lnSpc>
              <a:spcAft>
                <a:spcPts val="800"/>
              </a:spcAft>
            </a:pPr>
            <a:r>
              <a:rPr lang="fi-FI" sz="1000" dirty="0">
                <a:solidFill>
                  <a:srgbClr val="464646"/>
                </a:solidFill>
                <a:latin typeface="Core Sans D 35 Regular" panose="020B0503030302020204" pitchFamily="34" charset="0"/>
              </a:rPr>
              <a:t>MKPS on kantajien itsensä perustama riippumaton järjestö, jonka tavoitteena on parantaa oppaiden ja kantajien työehtoja ja -oloja.</a:t>
            </a:r>
          </a:p>
          <a:p>
            <a:pPr algn="just">
              <a:lnSpc>
                <a:spcPct val="107000"/>
              </a:lnSpc>
              <a:spcAft>
                <a:spcPts val="800"/>
              </a:spcAft>
            </a:pPr>
            <a:r>
              <a:rPr lang="fi-FI" sz="1000" dirty="0">
                <a:solidFill>
                  <a:srgbClr val="464646"/>
                </a:solidFill>
                <a:latin typeface="Core Sans D 35 Regular" panose="020B0503030302020204" pitchFamily="34" charset="0"/>
              </a:rPr>
              <a:t>Tansanian lain mukaisesti Kilimanjaron kantajat saavat vähintään minimipalkan, ja MKPS:n jäsenyys varmistaa, että kantajan saama todellinen palkkio on suurempi kuin minimipalkka. MKPS:n ansiosta kaikki kantajat saavat myös päivittäin kolme ateriaa, asianmukaiset vaatteet (takit, kengät, käsineet ym.), teltat, makuupussit, makuualustat jne. Lisäksi järjestö on sopinut yksittäisen kantajan kantamuksen enimmäispainosta ja järjestänyt kaikille kantajille sairausvakuutuksen. Kantajat saavat myös ensiapukoulutusta, englannin kielen opetusta ja opastusta esim. pankkitilin avaamiseen. MKPS:n kantajat puolestaan sitoutuvat keräämään roskia Kilimanjaron reittien varsilta kaksi kertaa vuodessa. </a:t>
            </a:r>
          </a:p>
          <a:p>
            <a:pPr algn="just">
              <a:lnSpc>
                <a:spcPct val="107000"/>
              </a:lnSpc>
              <a:spcAft>
                <a:spcPts val="800"/>
              </a:spcAft>
            </a:pPr>
            <a:r>
              <a:rPr lang="fi-FI" sz="1000" dirty="0">
                <a:solidFill>
                  <a:srgbClr val="464646"/>
                </a:solidFill>
                <a:latin typeface="Core Sans D 35 Regular" panose="020B0503030302020204" pitchFamily="34" charset="0"/>
              </a:rPr>
              <a:t>MKPS on sataprosenttisesti tansanialainen järjestö.</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668260"/>
          </a:xfrm>
          <a:prstGeom prst="rect">
            <a:avLst/>
          </a:prstGeom>
          <a:noFill/>
        </p:spPr>
        <p:txBody>
          <a:bodyPr wrap="square" rtlCol="0">
            <a:spAutoFit/>
          </a:bodyPr>
          <a:lstStyle/>
          <a:p>
            <a:pPr>
              <a:lnSpc>
                <a:spcPct val="107000"/>
              </a:lnSpc>
              <a:spcAft>
                <a:spcPts val="800"/>
              </a:spcAft>
            </a:pPr>
            <a:r>
              <a:rPr lang="fi-FI" sz="1800" dirty="0">
                <a:solidFill>
                  <a:srgbClr val="FF6700"/>
                </a:solidFill>
                <a:effectLst/>
                <a:latin typeface="Core Sans D 55 Bold" panose="020B0803030302020204" pitchFamily="34" charset="0"/>
              </a:rPr>
              <a:t>Oppaiden ja kantajien</a:t>
            </a:r>
            <a:br>
              <a:rPr dirty="0"/>
            </a:br>
            <a:r>
              <a:rPr lang="fi-FI" sz="1800" dirty="0">
                <a:solidFill>
                  <a:srgbClr val="FF6700"/>
                </a:solidFill>
                <a:effectLst/>
                <a:latin typeface="Core Sans D 55 Bold" panose="020B0803030302020204" pitchFamily="34" charset="0"/>
              </a:rPr>
              <a:t>työolosuhteet, Kilimanjaro</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fi-FI"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17</a:t>
            </a:fld>
            <a:endParaRPr lang="fi-FI"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fi-FI" sz="1100" dirty="0">
                <a:solidFill>
                  <a:srgbClr val="766972"/>
                </a:solidFill>
                <a:latin typeface="Core Sans D 35 Regular" panose="020B0503030302020204" pitchFamily="34" charset="0"/>
              </a:rPr>
              <a:t>IHMISTEN HYVINVOINTI</a:t>
            </a:r>
          </a:p>
        </p:txBody>
      </p:sp>
    </p:spTree>
    <p:extLst>
      <p:ext uri="{BB962C8B-B14F-4D97-AF65-F5344CB8AC3E}">
        <p14:creationId xmlns:p14="http://schemas.microsoft.com/office/powerpoint/2010/main" val="297687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18</a:t>
            </a:fld>
            <a:endParaRPr lang="fi-FI"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27000"/>
              </a:prstClr>
            </a:outerShdw>
          </a:effectLst>
        </p:spPr>
        <p:txBody>
          <a:bodyPr wrap="square" rtlCol="0">
            <a:spAutoFit/>
          </a:bodyPr>
          <a:lstStyle/>
          <a:p>
            <a:pPr algn="ctr"/>
            <a:r>
              <a:rPr lang="fi-FI" sz="3500" dirty="0">
                <a:solidFill>
                  <a:srgbClr val="FAF3E9"/>
                </a:solidFill>
                <a:latin typeface="Core Sans D 55 Bold" panose="020B0803030302020204" pitchFamily="34" charset="0"/>
              </a:rPr>
              <a:t>People &amp; Culture</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246630" y="3878927"/>
            <a:ext cx="4422649" cy="1107996"/>
          </a:xfrm>
          <a:prstGeom prst="rect">
            <a:avLst/>
          </a:prstGeom>
          <a:noFill/>
        </p:spPr>
        <p:txBody>
          <a:bodyPr wrap="square" rtlCol="0">
            <a:spAutoFit/>
          </a:bodyPr>
          <a:lstStyle/>
          <a:p>
            <a:pPr rtl="0"/>
            <a:r>
              <a:rPr lang="fi-FI" sz="1100" dirty="0">
                <a:effectLst/>
                <a:latin typeface="Core Sans D 35 Regular" panose="020B0503030302020204"/>
              </a:rPr>
              <a:t>Me TourCompassilla pidämme kunnia-asiana vahvaa yrityskulttuuria ja hyvää työntekijätyytyväisyyttä. </a:t>
            </a:r>
          </a:p>
          <a:p>
            <a:pPr rtl="0"/>
            <a:endParaRPr lang="fi-FI" sz="1100" dirty="0">
              <a:latin typeface="Core Sans D 35 Regular" panose="020B0503030302020204"/>
            </a:endParaRPr>
          </a:p>
          <a:p>
            <a:pPr rtl="0"/>
            <a:r>
              <a:rPr lang="fi-FI" sz="1100" dirty="0">
                <a:effectLst/>
                <a:latin typeface="Core Sans D 35 Regular" panose="020B0503030302020204"/>
              </a:rPr>
              <a:t>Siksi vuonna 2023 käynnistimme useita hankkeita, joiden tarkoituksena on varmistaa työntekijätyytyväisyys ja säilyttää vahva kulttuurimme. </a:t>
            </a:r>
            <a:endParaRPr lang="fi-FI" sz="1050" b="0" i="0" dirty="0">
              <a:solidFill>
                <a:srgbClr val="464646"/>
              </a:solidFill>
              <a:effectLst/>
              <a:latin typeface="Core Sans D 35 Regular" panose="020B0503030302020204" pitchFamily="34" charset="0"/>
            </a:endParaRP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1" y="3878927"/>
            <a:ext cx="5047488" cy="2800767"/>
          </a:xfrm>
          <a:prstGeom prst="rect">
            <a:avLst/>
          </a:prstGeom>
          <a:noFill/>
        </p:spPr>
        <p:txBody>
          <a:bodyPr wrap="square" rtlCol="0">
            <a:spAutoFit/>
          </a:bodyPr>
          <a:lstStyle/>
          <a:p>
            <a:pPr rtl="0"/>
            <a:r>
              <a:rPr lang="fi-FI" sz="1100" dirty="0">
                <a:effectLst/>
                <a:latin typeface="Core Sans D 35 Regular" panose="020B0503030302020204"/>
              </a:rPr>
              <a:t>Näihin hankkeisiin kuuluvat muun muassa:</a:t>
            </a:r>
          </a:p>
          <a:p>
            <a:pPr rtl="0"/>
            <a:endParaRPr lang="fi-FI" sz="1100" dirty="0">
              <a:effectLst/>
              <a:latin typeface="Core Sans D 35 Regular" panose="020B0503030302020204"/>
            </a:endParaRPr>
          </a:p>
          <a:p>
            <a:pPr marL="171450" indent="-171450" rtl="0">
              <a:buFont typeface="Arial" panose="020B0604020202020204" pitchFamily="34" charset="0"/>
              <a:buChar char="•"/>
            </a:pPr>
            <a:r>
              <a:rPr lang="fi-FI" sz="1100" dirty="0">
                <a:effectLst/>
                <a:latin typeface="Core Sans D 35 Regular" panose="020B0503030302020204"/>
              </a:rPr>
              <a:t>People &amp; Culture Managerin palkkaaminen </a:t>
            </a:r>
          </a:p>
          <a:p>
            <a:pPr marL="171450" indent="-171450" rtl="0">
              <a:buFont typeface="Arial" panose="020B0604020202020204" pitchFamily="34" charset="0"/>
              <a:buChar char="•"/>
            </a:pPr>
            <a:endParaRPr lang="fi-FI" sz="1100" dirty="0">
              <a:effectLst/>
              <a:latin typeface="Core Sans D 35 Regular" panose="020B0503030302020204"/>
            </a:endParaRPr>
          </a:p>
          <a:p>
            <a:pPr marL="171450" indent="-171450" rtl="0">
              <a:buFont typeface="Arial" panose="020B0604020202020204" pitchFamily="34" charset="0"/>
              <a:buChar char="•"/>
            </a:pPr>
            <a:r>
              <a:rPr lang="fi-FI" sz="1100" dirty="0">
                <a:effectLst/>
                <a:latin typeface="Core Sans D 35 Regular" panose="020B0503030302020204"/>
              </a:rPr>
              <a:t>Neljännesvuosittainen työntekijäkysely, jossa työntekijöillä on mahdollisuus antaa yritykselle ja johdolle nimettömästi pisteitä useiden eri tekijöiden perusteella.</a:t>
            </a:r>
          </a:p>
          <a:p>
            <a:pPr marL="171450" indent="-171450" rtl="0">
              <a:buFont typeface="Arial" panose="020B0604020202020204" pitchFamily="34" charset="0"/>
              <a:buChar char="•"/>
            </a:pPr>
            <a:endParaRPr lang="fi-FI" sz="1100" dirty="0">
              <a:effectLst/>
              <a:latin typeface="Core Sans D 35 Regular" panose="020B0503030302020204"/>
            </a:endParaRPr>
          </a:p>
          <a:p>
            <a:pPr marL="171450" indent="-171450" rtl="0">
              <a:buFont typeface="Arial" panose="020B0604020202020204" pitchFamily="34" charset="0"/>
              <a:buChar char="•"/>
            </a:pPr>
            <a:r>
              <a:rPr lang="fi-FI" sz="1100" dirty="0">
                <a:effectLst/>
                <a:latin typeface="Core Sans D 35 Regular" panose="020B0503030302020204"/>
              </a:rPr>
              <a:t>Neljännesvuosittain järjestettävä People and Culture -foorumi, jossa johto kokoontuu arvioimaan viimeisintä tyytyväisyyskyselyä ja käynnistämään uusia aloitteita henkilöstön sitoutumisen vahvistamiseksi. </a:t>
            </a:r>
          </a:p>
          <a:p>
            <a:pPr marL="171450" indent="-171450" rtl="0">
              <a:buFont typeface="Arial" panose="020B0604020202020204" pitchFamily="34" charset="0"/>
              <a:buChar char="•"/>
            </a:pPr>
            <a:endParaRPr lang="fi-FI" sz="1100" dirty="0">
              <a:effectLst/>
              <a:latin typeface="Core Sans D 35 Regular" panose="020B0503030302020204"/>
            </a:endParaRPr>
          </a:p>
          <a:p>
            <a:pPr marL="171450" indent="-171450" rtl="0">
              <a:buFont typeface="Arial" panose="020B0604020202020204" pitchFamily="34" charset="0"/>
              <a:buChar char="•"/>
            </a:pPr>
            <a:r>
              <a:rPr lang="fi-FI" sz="1100" dirty="0">
                <a:effectLst/>
                <a:latin typeface="Core Sans D 35 Regular" panose="020B0503030302020204"/>
              </a:rPr>
              <a:t>Olemme ylpeitä siitä, että koko vuoden aikana tekemämme tyytyväisyyskyselyt antoivat kokonaisarvosanaksi 4,3 pistettä viidestä</a:t>
            </a:r>
            <a:r>
              <a:rPr lang="fi-FI" sz="1100" dirty="0">
                <a:latin typeface="Core Sans D 35 Regular" panose="020B0503030302020204"/>
              </a:rPr>
              <a:t> – ja</a:t>
            </a:r>
            <a:r>
              <a:rPr lang="fi-FI" sz="1100" dirty="0">
                <a:effectLst/>
                <a:latin typeface="Core Sans D 35 Regular" panose="020B0503030302020204"/>
              </a:rPr>
              <a:t> että peräti 92 prosenttia vastanneista työntekijöistä kertoi voivansa kuvitella olevansa</a:t>
            </a:r>
            <a:r>
              <a:rPr lang="fi-FI" sz="1100" dirty="0">
                <a:latin typeface="Core Sans D 35 Regular" panose="020B0503030302020204"/>
              </a:rPr>
              <a:t> osa </a:t>
            </a:r>
            <a:r>
              <a:rPr lang="fi-FI" sz="1100" dirty="0">
                <a:effectLst/>
                <a:latin typeface="Core Sans D 35 Regular" panose="020B0503030302020204"/>
              </a:rPr>
              <a:t>TourCompass-tiimiä vielä kahden vuoden kuluttua.</a:t>
            </a:r>
          </a:p>
          <a:p>
            <a:pPr algn="just"/>
            <a:endParaRPr lang="fi-FI"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68370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19</a:t>
            </a:fld>
            <a:endParaRPr lang="fi-FI"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15000"/>
              </a:prstClr>
            </a:outerShdw>
          </a:effectLst>
        </p:spPr>
        <p:txBody>
          <a:bodyPr wrap="square" rtlCol="0">
            <a:spAutoFit/>
          </a:bodyPr>
          <a:lstStyle/>
          <a:p>
            <a:pPr algn="ctr"/>
            <a:r>
              <a:rPr lang="fi-FI" sz="3500" dirty="0">
                <a:solidFill>
                  <a:srgbClr val="FAF3E9"/>
                </a:solidFill>
                <a:latin typeface="Core Sans D 55 Bold" panose="020B0803030302020204" pitchFamily="34" charset="0"/>
              </a:rPr>
              <a:t>Tavoitteet vuodelle 2024</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316177" y="3606029"/>
            <a:ext cx="4325112" cy="3192028"/>
          </a:xfrm>
          <a:prstGeom prst="rect">
            <a:avLst/>
          </a:prstGeom>
          <a:noFill/>
        </p:spPr>
        <p:txBody>
          <a:bodyPr wrap="square" rtlCol="0">
            <a:spAutoFit/>
          </a:bodyPr>
          <a:lstStyle/>
          <a:p>
            <a:pPr>
              <a:lnSpc>
                <a:spcPct val="107000"/>
              </a:lnSpc>
              <a:spcAft>
                <a:spcPts val="800"/>
              </a:spcAft>
            </a:pPr>
            <a:r>
              <a:rPr lang="fi-FI" sz="1000" dirty="0">
                <a:solidFill>
                  <a:srgbClr val="464646"/>
                </a:solidFill>
                <a:latin typeface="Core Sans D 35 Regular" panose="020B0503030302020204"/>
              </a:rPr>
              <a:t>Vuonna 2024 panostamme luonnollisesti edelleen neljään painopistealueeseemme: </a:t>
            </a:r>
            <a:br>
              <a:rPr sz="1000" dirty="0">
                <a:latin typeface="Core Sans D 35 Regular" panose="020B0503030302020204"/>
              </a:rPr>
            </a:br>
            <a:endParaRPr lang="fi-FI" sz="1000" dirty="0">
              <a:solidFill>
                <a:srgbClr val="464646"/>
              </a:solidFill>
              <a:latin typeface="Core Sans D 35 Regular" panose="020B0503030302020204"/>
            </a:endParaRP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a:rPr>
              <a:t>Ilmasto ja ympäristö: hiilidioksidipäästöjen vähentäminen matkojen yhteydessä </a:t>
            </a: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pitchFamily="34" charset="0"/>
              </a:rPr>
              <a:t>Sosiaalinen vastuu: paikallisyhteisöjen tukeminen</a:t>
            </a: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pitchFamily="34" charset="0"/>
              </a:rPr>
              <a:t>Vastuu luonnosta: eläinten hyvinvoinnin edistäminen</a:t>
            </a: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pitchFamily="34" charset="0"/>
              </a:rPr>
              <a:t>Hallinto: hyvä toimintakulttuuri, mukaan lukien lainsäädännön ja yleisten moraalisääntöjen noudattaminen</a:t>
            </a:r>
          </a:p>
          <a:p>
            <a:pPr>
              <a:lnSpc>
                <a:spcPct val="107000"/>
              </a:lnSpc>
              <a:spcAft>
                <a:spcPts val="800"/>
              </a:spcAft>
            </a:pPr>
            <a:endParaRPr lang="fi-FI" sz="1000" dirty="0">
              <a:solidFill>
                <a:srgbClr val="464646"/>
              </a:solidFill>
              <a:latin typeface="Core Sans D 35 Regular" panose="020B0503030302020204" pitchFamily="34" charset="0"/>
            </a:endParaRPr>
          </a:p>
          <a:p>
            <a:pPr>
              <a:lnSpc>
                <a:spcPct val="107000"/>
              </a:lnSpc>
              <a:spcAft>
                <a:spcPts val="800"/>
              </a:spcAft>
            </a:pPr>
            <a:r>
              <a:rPr lang="fi-FI" sz="1000" dirty="0">
                <a:solidFill>
                  <a:srgbClr val="464646"/>
                </a:solidFill>
                <a:latin typeface="Core Sans D 35 Regular" panose="020B0503030302020204" pitchFamily="34" charset="0"/>
              </a:rPr>
              <a:t>Tavoitteenamme on lisätä listaan viides kohta: luonnon monimuotoisuus. Se on selkeästi asia, joka tähänastisesta kestävän kehityksen työstämme vielä puuttuu.  </a:t>
            </a:r>
          </a:p>
          <a:p>
            <a:pPr>
              <a:lnSpc>
                <a:spcPct val="107000"/>
              </a:lnSpc>
              <a:spcAft>
                <a:spcPts val="800"/>
              </a:spcAft>
            </a:pPr>
            <a:r>
              <a:rPr lang="fi-FI" sz="1000" dirty="0">
                <a:solidFill>
                  <a:srgbClr val="464646"/>
                </a:solidFill>
                <a:latin typeface="Core Sans D 35 Regular" panose="020B0503030302020204" pitchFamily="34" charset="0"/>
              </a:rPr>
              <a:t>Yksi tärkeimmistä tavoitteistamme vuodelle 2024 on kasvattaa tukemiemme hankkeiden määrää eri puolilla maailmaa. Uskomme, että meillä on ainutlaatuinen tilaisuus edistää sekä ympäristönsuojelua että myönteistä sosiaalista kehitystä kohdemaissamme.</a:t>
            </a: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0" y="3606029"/>
            <a:ext cx="4590288" cy="2632516"/>
          </a:xfrm>
          <a:prstGeom prst="rect">
            <a:avLst/>
          </a:prstGeom>
          <a:noFill/>
        </p:spPr>
        <p:txBody>
          <a:bodyPr wrap="square" rtlCol="0">
            <a:spAutoFit/>
          </a:bodyPr>
          <a:lstStyle/>
          <a:p>
            <a:pPr>
              <a:lnSpc>
                <a:spcPct val="107000"/>
              </a:lnSpc>
              <a:spcAft>
                <a:spcPts val="800"/>
              </a:spcAft>
            </a:pPr>
            <a:r>
              <a:rPr lang="fi-FI" sz="1000" dirty="0">
                <a:solidFill>
                  <a:srgbClr val="464646"/>
                </a:solidFill>
                <a:latin typeface="Core Sans D 35 Regular" panose="020B0503030302020204" pitchFamily="34" charset="0"/>
              </a:rPr>
              <a:t>Uskomme, että matka voi olla myönteinen kokemus sekä matkailijoille että matkaan liittyvien elämysten tarjoajille. Tavoitteenamme on jatkuvasti lisätä tukemiemme hankkeiden määrää – erityisesti sellaisten hankkeiden, joilla on suuri merkitys paikallisyhteisöille.</a:t>
            </a:r>
          </a:p>
          <a:p>
            <a:pPr>
              <a:lnSpc>
                <a:spcPct val="107000"/>
              </a:lnSpc>
              <a:spcAft>
                <a:spcPts val="800"/>
              </a:spcAft>
            </a:pPr>
            <a:r>
              <a:rPr lang="fi-FI" sz="1000" dirty="0">
                <a:solidFill>
                  <a:srgbClr val="464646"/>
                </a:solidFill>
                <a:latin typeface="Core Sans D 35 Regular" panose="020B0503030302020204" pitchFamily="34" charset="0"/>
              </a:rPr>
              <a:t>Työskentelemme myös määrätietoisesti uuden lentokäytännön laatimiseksi. Teemme yhteistyötä monien lentoyhtiöiden kanssa, ja eri lentoyhtiöiden strategioiden kartoittaminen vaatii paljon työtä. </a:t>
            </a:r>
          </a:p>
          <a:p>
            <a:pPr>
              <a:lnSpc>
                <a:spcPct val="107000"/>
              </a:lnSpc>
              <a:spcAft>
                <a:spcPts val="800"/>
              </a:spcAft>
            </a:pPr>
            <a:r>
              <a:rPr lang="fi-FI" sz="1000" dirty="0">
                <a:solidFill>
                  <a:srgbClr val="464646"/>
                </a:solidFill>
                <a:latin typeface="Core Sans D 35 Regular" panose="020B0503030302020204" pitchFamily="34" charset="0"/>
              </a:rPr>
              <a:t>Lisäksi pyrimme vuoden 2024 aikana kartoittamaan 10 myydyimmän hotellimme päästöt, korvaamaan automatkat junamatkoilla vähintään yhdellä kymmenestä myydimmästä matkastamme sekä järjestämään kuljetukset sähköautoilla vähintään yhdessä kohteessa.</a:t>
            </a:r>
          </a:p>
          <a:p>
            <a:pPr>
              <a:lnSpc>
                <a:spcPct val="107000"/>
              </a:lnSpc>
              <a:spcAft>
                <a:spcPts val="800"/>
              </a:spcAft>
            </a:pPr>
            <a:r>
              <a:rPr lang="fi-FI" sz="1000" dirty="0">
                <a:solidFill>
                  <a:srgbClr val="464646"/>
                </a:solidFill>
                <a:latin typeface="Core Sans D 35 Regular" panose="020B0503030302020204" pitchFamily="34" charset="0"/>
              </a:rPr>
              <a:t>Odotamme jo innolla tulevaa vuotta!</a:t>
            </a:r>
          </a:p>
          <a:p>
            <a:pPr algn="just"/>
            <a:endParaRPr lang="fi-FI"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32760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D2BAFDCC-A07D-FDBF-206C-B7FCBB4C40E8}"/>
              </a:ext>
            </a:extLst>
          </p:cNvPr>
          <p:cNvSpPr txBox="1"/>
          <p:nvPr/>
        </p:nvSpPr>
        <p:spPr>
          <a:xfrm>
            <a:off x="6337674" y="762713"/>
            <a:ext cx="3463636" cy="553998"/>
          </a:xfrm>
          <a:prstGeom prst="rect">
            <a:avLst/>
          </a:prstGeom>
          <a:noFill/>
        </p:spPr>
        <p:txBody>
          <a:bodyPr wrap="square" rtlCol="0">
            <a:spAutoFit/>
          </a:bodyPr>
          <a:lstStyle/>
          <a:p>
            <a:r>
              <a:rPr lang="fi-FI" sz="3000" dirty="0">
                <a:solidFill>
                  <a:srgbClr val="FF6700"/>
                </a:solidFill>
                <a:latin typeface="Core Sans D 55 Bold" panose="020B0803030302020204" pitchFamily="34" charset="0"/>
              </a:rPr>
              <a:t>Sisällysluettelo</a:t>
            </a:r>
          </a:p>
        </p:txBody>
      </p:sp>
      <p:sp>
        <p:nvSpPr>
          <p:cNvPr id="8" name="Tekstfelt 7">
            <a:extLst>
              <a:ext uri="{FF2B5EF4-FFF2-40B4-BE49-F238E27FC236}">
                <a16:creationId xmlns:a16="http://schemas.microsoft.com/office/drawing/2014/main" id="{DAA2E565-CD25-92A0-E4F9-0500CB774519}"/>
              </a:ext>
            </a:extLst>
          </p:cNvPr>
          <p:cNvSpPr txBox="1"/>
          <p:nvPr/>
        </p:nvSpPr>
        <p:spPr>
          <a:xfrm>
            <a:off x="6337674" y="1316711"/>
            <a:ext cx="5679710" cy="4224233"/>
          </a:xfrm>
          <a:prstGeom prst="rect">
            <a:avLst/>
          </a:prstGeom>
          <a:noFill/>
        </p:spPr>
        <p:txBody>
          <a:bodyPr wrap="square" rtlCol="0">
            <a:spAutoFit/>
          </a:bodyPr>
          <a:lstStyle/>
          <a:p>
            <a:pPr>
              <a:lnSpc>
                <a:spcPct val="150000"/>
              </a:lnSpc>
            </a:pPr>
            <a:r>
              <a:rPr lang="fi-FI" sz="1300" dirty="0">
                <a:solidFill>
                  <a:srgbClr val="464646"/>
                </a:solidFill>
                <a:latin typeface="Core Sans D 35 Regular" panose="020B0503030302020204" pitchFamily="34" charset="0"/>
              </a:rPr>
              <a:t>JOHDANTO</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3</a:t>
            </a:r>
            <a:br>
              <a:rPr dirty="0"/>
            </a:br>
            <a:r>
              <a:rPr lang="fi-FI" sz="1300" dirty="0">
                <a:solidFill>
                  <a:srgbClr val="464646"/>
                </a:solidFill>
                <a:latin typeface="Core Sans D 35 Regular" panose="020B0503030302020204" pitchFamily="34" charset="0"/>
              </a:rPr>
              <a:t>KESTÄVÄN KEHITYKSEN STRATEGIAMME</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4</a:t>
            </a:r>
          </a:p>
          <a:p>
            <a:pPr>
              <a:lnSpc>
                <a:spcPct val="150000"/>
              </a:lnSpc>
            </a:pPr>
            <a:r>
              <a:rPr lang="fi-FI" sz="1300" dirty="0">
                <a:solidFill>
                  <a:srgbClr val="464646"/>
                </a:solidFill>
                <a:latin typeface="Core Sans D 35 Regular" panose="020B0503030302020204" pitchFamily="34" charset="0"/>
              </a:rPr>
              <a:t>ILMASTO JA YMPÄRISTÖ</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6</a:t>
            </a:r>
          </a:p>
          <a:p>
            <a:pPr>
              <a:lnSpc>
                <a:spcPct val="150000"/>
              </a:lnSpc>
            </a:pPr>
            <a:r>
              <a:rPr lang="fi-FI" sz="1300" dirty="0">
                <a:solidFill>
                  <a:srgbClr val="464646"/>
                </a:solidFill>
                <a:latin typeface="Core Sans D 35 Regular" panose="020B0503030302020204" pitchFamily="34" charset="0"/>
              </a:rPr>
              <a:t>ELÄINTEN HYVINVOINTI</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10</a:t>
            </a:r>
          </a:p>
          <a:p>
            <a:pPr>
              <a:lnSpc>
                <a:spcPct val="150000"/>
              </a:lnSpc>
            </a:pPr>
            <a:r>
              <a:rPr lang="fi-FI" sz="1200" dirty="0">
                <a:solidFill>
                  <a:srgbClr val="464646"/>
                </a:solidFill>
                <a:latin typeface="Core Sans D 35 Regular" panose="020B0503030302020204" pitchFamily="34" charset="0"/>
              </a:rPr>
              <a:t>   - HIGHLIGHT: KAPAMA PRIVATE GAME RESERVE, ETELÄ-AFRIKKA</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11</a:t>
            </a:r>
          </a:p>
          <a:p>
            <a:pPr>
              <a:lnSpc>
                <a:spcPct val="150000"/>
              </a:lnSpc>
            </a:pPr>
            <a:r>
              <a:rPr lang="fi-FI" sz="1300" dirty="0">
                <a:solidFill>
                  <a:srgbClr val="464646"/>
                </a:solidFill>
                <a:latin typeface="Core Sans D 35 Regular" panose="020B0503030302020204" pitchFamily="34" charset="0"/>
              </a:rPr>
              <a:t>SOSIAALINEN VASTUU</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12</a:t>
            </a:r>
          </a:p>
          <a:p>
            <a:pPr>
              <a:lnSpc>
                <a:spcPct val="150000"/>
              </a:lnSpc>
            </a:pPr>
            <a:r>
              <a:rPr lang="fi-FI" sz="1200" dirty="0">
                <a:solidFill>
                  <a:srgbClr val="464646"/>
                </a:solidFill>
                <a:latin typeface="Core Sans D 35 Regular" panose="020B0503030302020204" pitchFamily="34" charset="0"/>
              </a:rPr>
              <a:t>    - HIGHLIGHT: RAINFOREST ECO LODGE, SRI LANKA</a:t>
            </a:r>
            <a:r>
              <a:rPr lang="en-US" dirty="0"/>
              <a:t>	</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13</a:t>
            </a:r>
          </a:p>
          <a:p>
            <a:pPr>
              <a:lnSpc>
                <a:spcPct val="150000"/>
              </a:lnSpc>
            </a:pPr>
            <a:r>
              <a:rPr lang="fi-FI" sz="1200" dirty="0">
                <a:solidFill>
                  <a:srgbClr val="464646"/>
                </a:solidFill>
                <a:latin typeface="Core Sans D 35 Regular" panose="020B0503030302020204" pitchFamily="34" charset="0"/>
              </a:rPr>
              <a:t>    - HIGHLIGHT: LOST CITY TREK, KOLUMBIA</a:t>
            </a:r>
            <a:r>
              <a:rPr lang="en-US" sz="1200" dirty="0">
                <a:solidFill>
                  <a:srgbClr val="464646"/>
                </a:solidFill>
                <a:latin typeface="Core Sans D 35 Regular" panose="020B0503030302020204" pitchFamily="34" charset="0"/>
              </a:rPr>
              <a:t>	</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14</a:t>
            </a:r>
          </a:p>
          <a:p>
            <a:pPr>
              <a:lnSpc>
                <a:spcPct val="150000"/>
              </a:lnSpc>
            </a:pPr>
            <a:r>
              <a:rPr lang="fi-FI" sz="1200" dirty="0">
                <a:solidFill>
                  <a:srgbClr val="464646"/>
                </a:solidFill>
                <a:latin typeface="Core Sans D 35 Regular" panose="020B0503030302020204" pitchFamily="34" charset="0"/>
              </a:rPr>
              <a:t>    - HIGHLIGHT: MOSHI KIDS CENTER, TANSANIA</a:t>
            </a:r>
            <a:r>
              <a:rPr lang="en-US" sz="1200" dirty="0">
                <a:solidFill>
                  <a:srgbClr val="464646"/>
                </a:solidFill>
                <a:latin typeface="Core Sans D 35 Regular" panose="020B0503030302020204" pitchFamily="34" charset="0"/>
              </a:rPr>
              <a:t>	</a:t>
            </a:r>
            <a:r>
              <a:rPr lang="en-US" dirty="0"/>
              <a:t>	</a:t>
            </a:r>
            <a:r>
              <a:rPr lang="fi-FI" sz="1300" dirty="0">
                <a:solidFill>
                  <a:srgbClr val="464646"/>
                </a:solidFill>
                <a:latin typeface="Core Sans D 35 Regular" panose="020B0503030302020204" pitchFamily="34" charset="0"/>
              </a:rPr>
              <a:t>15</a:t>
            </a:r>
          </a:p>
          <a:p>
            <a:pPr>
              <a:lnSpc>
                <a:spcPct val="150000"/>
              </a:lnSpc>
            </a:pPr>
            <a:r>
              <a:rPr lang="fi-FI" sz="1300" dirty="0">
                <a:solidFill>
                  <a:srgbClr val="464646"/>
                </a:solidFill>
                <a:latin typeface="Core Sans D 35 Regular" panose="020B0503030302020204" pitchFamily="34" charset="0"/>
              </a:rPr>
              <a:t>IHMISTEN HYVINVOINTI </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16</a:t>
            </a:r>
          </a:p>
          <a:p>
            <a:pPr>
              <a:lnSpc>
                <a:spcPct val="150000"/>
              </a:lnSpc>
            </a:pPr>
            <a:r>
              <a:rPr lang="fi-FI" sz="1200" dirty="0">
                <a:solidFill>
                  <a:srgbClr val="464646"/>
                </a:solidFill>
                <a:latin typeface="Core Sans D 35 Regular" panose="020B0503030302020204" pitchFamily="34" charset="0"/>
              </a:rPr>
              <a:t>    - OPPAIDEN JA KANTAJIEN TYÖOLOSUHTEET KILIMANJAROLLA </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17</a:t>
            </a:r>
          </a:p>
          <a:p>
            <a:pPr>
              <a:lnSpc>
                <a:spcPct val="150000"/>
              </a:lnSpc>
            </a:pPr>
            <a:r>
              <a:rPr lang="fi-FI" sz="1300" dirty="0">
                <a:solidFill>
                  <a:srgbClr val="464646"/>
                </a:solidFill>
                <a:latin typeface="Core Sans D 35 Regular" panose="020B0503030302020204" pitchFamily="34" charset="0"/>
              </a:rPr>
              <a:t>PEOPLE &amp; CULTURE </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18</a:t>
            </a:r>
          </a:p>
          <a:p>
            <a:pPr>
              <a:lnSpc>
                <a:spcPct val="150000"/>
              </a:lnSpc>
            </a:pPr>
            <a:r>
              <a:rPr lang="fi-FI" sz="1300" dirty="0">
                <a:solidFill>
                  <a:srgbClr val="464646"/>
                </a:solidFill>
                <a:latin typeface="Core Sans D 35 Regular" panose="020B0503030302020204" pitchFamily="34" charset="0"/>
              </a:rPr>
              <a:t>TAVOITTEET VUODELLE 2024 </a:t>
            </a:r>
            <a:r>
              <a:rPr lang="en-US" sz="1300" dirty="0">
                <a:solidFill>
                  <a:srgbClr val="464646"/>
                </a:solidFill>
                <a:latin typeface="Core Sans D 35 Regular" panose="020B0503030302020204" pitchFamily="34" charset="0"/>
              </a:rPr>
              <a:t>			</a:t>
            </a:r>
            <a:r>
              <a:rPr lang="fi-FI" sz="1300" dirty="0">
                <a:solidFill>
                  <a:srgbClr val="464646"/>
                </a:solidFill>
                <a:latin typeface="Core Sans D 35 Regular" panose="020B0503030302020204" pitchFamily="34" charset="0"/>
              </a:rPr>
              <a:t>19</a:t>
            </a:r>
          </a:p>
        </p:txBody>
      </p:sp>
      <p:pic>
        <p:nvPicPr>
          <p:cNvPr id="3" name="Billede 2">
            <a:extLst>
              <a:ext uri="{FF2B5EF4-FFF2-40B4-BE49-F238E27FC236}">
                <a16:creationId xmlns:a16="http://schemas.microsoft.com/office/drawing/2014/main" id="{24376329-E295-57D5-500F-CC3AA78917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p:spPr>
      </p:pic>
      <p:sp>
        <p:nvSpPr>
          <p:cNvPr id="2" name="Tekstfelt 1">
            <a:extLst>
              <a:ext uri="{FF2B5EF4-FFF2-40B4-BE49-F238E27FC236}">
                <a16:creationId xmlns:a16="http://schemas.microsoft.com/office/drawing/2014/main" id="{E1856CD2-4E2E-31DE-5091-E606006F301D}"/>
              </a:ext>
            </a:extLst>
          </p:cNvPr>
          <p:cNvSpPr txBox="1"/>
          <p:nvPr/>
        </p:nvSpPr>
        <p:spPr>
          <a:xfrm>
            <a:off x="2098426" y="2253406"/>
            <a:ext cx="4461166" cy="399725"/>
          </a:xfrm>
          <a:prstGeom prst="rect">
            <a:avLst/>
          </a:prstGeom>
          <a:noFill/>
        </p:spPr>
        <p:txBody>
          <a:bodyPr wrap="square" rtlCol="0">
            <a:spAutoFit/>
          </a:bodyPr>
          <a:lstStyle/>
          <a:p>
            <a:pPr>
              <a:lnSpc>
                <a:spcPct val="150000"/>
              </a:lnSpc>
            </a:pPr>
            <a:endParaRPr lang="da-DK" sz="1500" dirty="0">
              <a:solidFill>
                <a:srgbClr val="00C8FF"/>
              </a:solidFill>
              <a:latin typeface="Core Sans D 35 Regular" panose="020B0503030302020204" pitchFamily="34" charset="0"/>
            </a:endParaRPr>
          </a:p>
        </p:txBody>
      </p:sp>
    </p:spTree>
    <p:extLst>
      <p:ext uri="{BB962C8B-B14F-4D97-AF65-F5344CB8AC3E}">
        <p14:creationId xmlns:p14="http://schemas.microsoft.com/office/powerpoint/2010/main" val="292135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15" name="Tekstfelt 14">
            <a:extLst>
              <a:ext uri="{FF2B5EF4-FFF2-40B4-BE49-F238E27FC236}">
                <a16:creationId xmlns:a16="http://schemas.microsoft.com/office/drawing/2014/main" id="{8D1B7D7E-55D2-88CD-110A-485790BBCE05}"/>
              </a:ext>
            </a:extLst>
          </p:cNvPr>
          <p:cNvSpPr txBox="1"/>
          <p:nvPr/>
        </p:nvSpPr>
        <p:spPr>
          <a:xfrm>
            <a:off x="1540560" y="2798058"/>
            <a:ext cx="10999223" cy="630942"/>
          </a:xfrm>
          <a:prstGeom prst="rect">
            <a:avLst/>
          </a:prstGeom>
          <a:noFill/>
        </p:spPr>
        <p:txBody>
          <a:bodyPr wrap="square" rtlCol="0">
            <a:spAutoFit/>
          </a:bodyPr>
          <a:lstStyle/>
          <a:p>
            <a:r>
              <a:rPr lang="fi-FI" sz="3500" dirty="0">
                <a:solidFill>
                  <a:srgbClr val="FAF3E9"/>
                </a:solidFill>
                <a:latin typeface="Core Sans D 55 Bold" panose="020B0803030302020204" pitchFamily="34" charset="0"/>
              </a:rPr>
              <a:t>Tavoitteet vuodelle 2024</a:t>
            </a:r>
          </a:p>
        </p:txBody>
      </p:sp>
      <p:pic>
        <p:nvPicPr>
          <p:cNvPr id="8" name="Grafik 7">
            <a:extLst>
              <a:ext uri="{FF2B5EF4-FFF2-40B4-BE49-F238E27FC236}">
                <a16:creationId xmlns:a16="http://schemas.microsoft.com/office/drawing/2014/main" id="{FD57DEDE-6316-6B5E-359C-1576343770E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3103" y="2816532"/>
            <a:ext cx="4357113" cy="912271"/>
          </a:xfrm>
          <a:prstGeom prst="rect">
            <a:avLst/>
          </a:prstGeom>
        </p:spPr>
      </p:pic>
    </p:spTree>
    <p:extLst>
      <p:ext uri="{BB962C8B-B14F-4D97-AF65-F5344CB8AC3E}">
        <p14:creationId xmlns:p14="http://schemas.microsoft.com/office/powerpoint/2010/main" val="143780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5D42D6B-0452-1F6D-4818-6F6CB25F8A0E}"/>
              </a:ext>
            </a:extLst>
          </p:cNvPr>
          <p:cNvSpPr/>
          <p:nvPr/>
        </p:nvSpPr>
        <p:spPr>
          <a:xfrm>
            <a:off x="7555345" y="0"/>
            <a:ext cx="4636655"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kstfelt 4">
            <a:extLst>
              <a:ext uri="{FF2B5EF4-FFF2-40B4-BE49-F238E27FC236}">
                <a16:creationId xmlns:a16="http://schemas.microsoft.com/office/drawing/2014/main" id="{E210BE1A-0140-12A8-F30A-51A0F9C5F636}"/>
              </a:ext>
            </a:extLst>
          </p:cNvPr>
          <p:cNvSpPr txBox="1"/>
          <p:nvPr/>
        </p:nvSpPr>
        <p:spPr>
          <a:xfrm>
            <a:off x="458210" y="451880"/>
            <a:ext cx="3463636" cy="630942"/>
          </a:xfrm>
          <a:prstGeom prst="rect">
            <a:avLst/>
          </a:prstGeom>
          <a:noFill/>
        </p:spPr>
        <p:txBody>
          <a:bodyPr wrap="square" rtlCol="0">
            <a:spAutoFit/>
          </a:bodyPr>
          <a:lstStyle/>
          <a:p>
            <a:r>
              <a:rPr lang="fi-FI" sz="3500" dirty="0">
                <a:solidFill>
                  <a:srgbClr val="FF6700"/>
                </a:solidFill>
                <a:latin typeface="Core Sans D 55 Bold" panose="020B0803030302020204" pitchFamily="34" charset="0"/>
              </a:rPr>
              <a:t>Johdanto</a:t>
            </a:r>
          </a:p>
        </p:txBody>
      </p:sp>
      <p:sp>
        <p:nvSpPr>
          <p:cNvPr id="6" name="Tekstfelt 5">
            <a:extLst>
              <a:ext uri="{FF2B5EF4-FFF2-40B4-BE49-F238E27FC236}">
                <a16:creationId xmlns:a16="http://schemas.microsoft.com/office/drawing/2014/main" id="{C8902054-B909-C7F0-14FA-18C9565F98A0}"/>
              </a:ext>
            </a:extLst>
          </p:cNvPr>
          <p:cNvSpPr txBox="1"/>
          <p:nvPr/>
        </p:nvSpPr>
        <p:spPr>
          <a:xfrm>
            <a:off x="468053" y="1076146"/>
            <a:ext cx="4239493" cy="261610"/>
          </a:xfrm>
          <a:prstGeom prst="rect">
            <a:avLst/>
          </a:prstGeom>
          <a:noFill/>
        </p:spPr>
        <p:txBody>
          <a:bodyPr wrap="square" rtlCol="0">
            <a:spAutoFit/>
          </a:bodyPr>
          <a:lstStyle/>
          <a:p>
            <a:r>
              <a:rPr lang="fi-FI" sz="1100" dirty="0">
                <a:solidFill>
                  <a:srgbClr val="00C8FF"/>
                </a:solidFill>
                <a:latin typeface="Core Sans D 35 Regular" panose="020B0503030302020204" pitchFamily="34" charset="0"/>
              </a:rPr>
              <a:t>CLAUS PALMGREN JESSEN, TOIMITUSJOHTAJA, TOURCOMPASS</a:t>
            </a:r>
          </a:p>
        </p:txBody>
      </p:sp>
      <p:sp>
        <p:nvSpPr>
          <p:cNvPr id="7" name="Tekstfelt 6">
            <a:extLst>
              <a:ext uri="{FF2B5EF4-FFF2-40B4-BE49-F238E27FC236}">
                <a16:creationId xmlns:a16="http://schemas.microsoft.com/office/drawing/2014/main" id="{3700D99D-E7B2-CCD0-A469-EE82BAC37938}"/>
              </a:ext>
            </a:extLst>
          </p:cNvPr>
          <p:cNvSpPr txBox="1"/>
          <p:nvPr/>
        </p:nvSpPr>
        <p:spPr>
          <a:xfrm>
            <a:off x="484606" y="1365343"/>
            <a:ext cx="3127274" cy="5170646"/>
          </a:xfrm>
          <a:prstGeom prst="rect">
            <a:avLst/>
          </a:prstGeom>
          <a:noFill/>
        </p:spPr>
        <p:txBody>
          <a:bodyPr wrap="square" rtlCol="0">
            <a:spAutoFit/>
          </a:bodyPr>
          <a:lstStyle/>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Me TourCompassilla uskomme vahvasti siihen, että matkailu yhdistää ihmisiä ja auttaa meitä ymmärtämään muita kulttuureja ja tapoja ympäri maailman.</a:t>
            </a:r>
          </a:p>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Elämme myrskyisiä aikoja, ja meidän kaikkien on nyt tärkeämpää kuin koskaan laajentaa näköalojamme ja oppia – ja omaksua – uusia asioita.</a:t>
            </a:r>
          </a:p>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Siihen pyrimme myös omassa pienessä maailmassamme. </a:t>
            </a:r>
          </a:p>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Viimevuotinen työmme kestävän kehityksen parissa on ollut juuri niin mielenkiintoista, tärkeää ja haastavaa kuin odotimmekin. Kestävä kehitys on jatkuvasti kehittyvä käsite, ja opimme joka päivä jotain uutta.</a:t>
            </a:r>
          </a:p>
          <a:p>
            <a:r>
              <a:rPr lang="fi-FI" sz="1000" dirty="0">
                <a:latin typeface="Core Sans D 35 Regular" panose="020B0503030302020204"/>
              </a:rPr>
              <a:t> </a:t>
            </a:r>
          </a:p>
          <a:p>
            <a:r>
              <a:rPr lang="fi-FI" sz="1000" b="0" i="0" dirty="0">
                <a:solidFill>
                  <a:srgbClr val="464646"/>
                </a:solidFill>
                <a:effectLst/>
                <a:latin typeface="Core Sans D 35 Regular" panose="020B0503030302020204" pitchFamily="34" charset="0"/>
              </a:rPr>
              <a:t>Viime vuoden aikana olemme sisällyttäneet moniin matkoistamme monenlaisia uusia hankkeita. Näillä hankkeilla tuetaan paikallisyhteisöjä, torjutaan sosiaalista eriarvoisuutta ja huolehditaan luonnosta ja eläimistä. Missiomme on suunnitella matkoja, jotka auttavat tekemään maailmasta paremman paikan sekä matkailijoille että kaikille, joiden luona vierailemme eri puolilla maailmaa.</a:t>
            </a:r>
          </a:p>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Voit lukea lisää joistakin näistä hankkeista seuraavilta sivuilta. </a:t>
            </a:r>
          </a:p>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Työ myönteisen vaikutuksen aikaansaamiseksi maailmassa – ja toivon mukaan myös asiakkaittemme keskuudessa – jatkuu tulevina vuosina, ja tavoitteenamme on otta</a:t>
            </a:r>
            <a:r>
              <a:rPr lang="fi-FI" sz="1000" dirty="0">
                <a:solidFill>
                  <a:srgbClr val="464646"/>
                </a:solidFill>
                <a:latin typeface="Core Sans D 35 Regular" panose="020B0503030302020204" pitchFamily="34" charset="0"/>
              </a:rPr>
              <a:t>a mukaan</a:t>
            </a:r>
            <a:r>
              <a:rPr lang="fi-FI" sz="1000" b="0" i="0" dirty="0">
                <a:solidFill>
                  <a:srgbClr val="464646"/>
                </a:solidFill>
                <a:effectLst/>
                <a:latin typeface="Core Sans D 35 Regular" panose="020B0503030302020204" pitchFamily="34" charset="0"/>
              </a:rPr>
              <a:t> vähintään 10 uutta hanketta vuonna 2024. </a:t>
            </a:r>
          </a:p>
        </p:txBody>
      </p:sp>
      <p:sp>
        <p:nvSpPr>
          <p:cNvPr id="8" name="Pladsholder til slidenummer 4">
            <a:extLst>
              <a:ext uri="{FF2B5EF4-FFF2-40B4-BE49-F238E27FC236}">
                <a16:creationId xmlns:a16="http://schemas.microsoft.com/office/drawing/2014/main" id="{9DFA67A4-49F1-7BAC-617F-9161C41383D9}"/>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chemeClr val="bg1"/>
                </a:solidFill>
              </a:rPr>
              <a:t>3</a:t>
            </a:fld>
            <a:endParaRPr lang="fi-FI" dirty="0">
              <a:solidFill>
                <a:schemeClr val="bg1"/>
              </a:solidFill>
            </a:endParaRPr>
          </a:p>
        </p:txBody>
      </p:sp>
      <p:sp>
        <p:nvSpPr>
          <p:cNvPr id="2" name="Tekstfelt 1">
            <a:extLst>
              <a:ext uri="{FF2B5EF4-FFF2-40B4-BE49-F238E27FC236}">
                <a16:creationId xmlns:a16="http://schemas.microsoft.com/office/drawing/2014/main" id="{CBAF6B31-6CD4-8335-F553-BA5D39F6F440}"/>
              </a:ext>
            </a:extLst>
          </p:cNvPr>
          <p:cNvSpPr txBox="1"/>
          <p:nvPr/>
        </p:nvSpPr>
        <p:spPr>
          <a:xfrm>
            <a:off x="3818696" y="1365343"/>
            <a:ext cx="3324566" cy="3954929"/>
          </a:xfrm>
          <a:prstGeom prst="rect">
            <a:avLst/>
          </a:prstGeom>
          <a:noFill/>
        </p:spPr>
        <p:txBody>
          <a:bodyPr wrap="square" rtlCol="0">
            <a:spAutoFit/>
          </a:bodyPr>
          <a:lstStyle/>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Vuonna 2024 yksi tärkeimmistä tavoitteistamme on keskittyä entistä enemmän luonnon monimuotoisuuden edistämiseen ja suojeluun. Tämä tarkoittaa sellaisten hankkeiden ja suojelutoimien tukemista, jotka vaikuttavat myönteisesti niihin luontoalueisiin, joilla asiakkamme vierailevat lähes päivittäin.</a:t>
            </a:r>
          </a:p>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Lisäksi olemme parhaillaan kehittämässä lentovarauksia koskevaa käytäntöä. Tavoitteena on varata matkat mahdollisuuksien mukaan lentoyhtiöiltä, jotka jakavat tavoitteemme hiilijalanjälkemme pienentämisen ja kestävämpien matkustusvaihtoehtojen edistämisen suhteen.</a:t>
            </a:r>
          </a:p>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Jatkamme myös pyrkimyksiämme sosiaalisen epätasa-arvon torjumiseksi sisällyttämällä matkoihimme enemmän hankkeita, jotka hyödyttävät paikallisia yhteisöjä ja tarjoavat vieraillemme autenttisempia ja merkityksellisempiä kokemuksia.</a:t>
            </a:r>
          </a:p>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Olemme myös edelleen sitoutuneet hyvän työtyytyväisyyden edistämiseen tiimissämme – niin työntekijöidemme</a:t>
            </a:r>
            <a:r>
              <a:rPr lang="fi-FI" sz="1000" dirty="0">
                <a:solidFill>
                  <a:srgbClr val="464646"/>
                </a:solidFill>
                <a:latin typeface="Core Sans D 35 Regular" panose="020B0503030302020204" pitchFamily="34" charset="0"/>
              </a:rPr>
              <a:t> kuin</a:t>
            </a:r>
            <a:r>
              <a:rPr lang="fi-FI" sz="1000" b="0" i="0" dirty="0">
                <a:solidFill>
                  <a:srgbClr val="464646"/>
                </a:solidFill>
                <a:effectLst/>
                <a:latin typeface="Core Sans D 35 Regular" panose="020B0503030302020204" pitchFamily="34" charset="0"/>
              </a:rPr>
              <a:t> asiakkaidemme, kumppaneidemme ja koko TourCompassin eduksi.</a:t>
            </a:r>
            <a:endParaRPr lang="fi-FI" sz="1100" dirty="0">
              <a:solidFill>
                <a:srgbClr val="464646"/>
              </a:solidFill>
              <a:latin typeface="Core Sans D 35 Regular" panose="020B0503030302020204" pitchFamily="34" charset="0"/>
            </a:endParaRPr>
          </a:p>
          <a:p>
            <a:pPr algn="just"/>
            <a:endParaRPr lang="fi-FI" sz="1100" b="0" i="0" dirty="0">
              <a:solidFill>
                <a:srgbClr val="464646"/>
              </a:solidFill>
              <a:effectLst/>
              <a:latin typeface="Open Sans" panose="020B0606030504020204" pitchFamily="34" charset="0"/>
            </a:endParaRPr>
          </a:p>
        </p:txBody>
      </p:sp>
      <p:sp>
        <p:nvSpPr>
          <p:cNvPr id="10" name="Tekstfelt 9">
            <a:extLst>
              <a:ext uri="{FF2B5EF4-FFF2-40B4-BE49-F238E27FC236}">
                <a16:creationId xmlns:a16="http://schemas.microsoft.com/office/drawing/2014/main" id="{9E1AF033-8945-D651-5B12-39A1442C2E66}"/>
              </a:ext>
            </a:extLst>
          </p:cNvPr>
          <p:cNvSpPr txBox="1"/>
          <p:nvPr/>
        </p:nvSpPr>
        <p:spPr>
          <a:xfrm>
            <a:off x="4831666" y="5271998"/>
            <a:ext cx="2095707" cy="938719"/>
          </a:xfrm>
          <a:prstGeom prst="rect">
            <a:avLst/>
          </a:prstGeom>
          <a:noFill/>
        </p:spPr>
        <p:txBody>
          <a:bodyPr wrap="square" rtlCol="0">
            <a:spAutoFit/>
          </a:bodyPr>
          <a:lstStyle/>
          <a:p>
            <a:r>
              <a:rPr lang="fi-FI" sz="1200" dirty="0">
                <a:solidFill>
                  <a:srgbClr val="464646"/>
                </a:solidFill>
                <a:latin typeface="Core Sans D 55 Bold" panose="020B0803030302020204" pitchFamily="34" charset="0"/>
              </a:rPr>
              <a:t>Claus Palmgren Jessen</a:t>
            </a:r>
            <a:br>
              <a:rPr dirty="0"/>
            </a:br>
            <a:r>
              <a:rPr lang="fi-FI" sz="1000" dirty="0">
                <a:solidFill>
                  <a:srgbClr val="464646"/>
                </a:solidFill>
                <a:latin typeface="Core Sans D 35 Regular" panose="020B0503030302020204" pitchFamily="34" charset="0"/>
              </a:rPr>
              <a:t>toimitusjohtaja TourCompass</a:t>
            </a:r>
            <a:br>
              <a:rPr dirty="0"/>
            </a:br>
            <a:r>
              <a:rPr lang="fi-FI" dirty="0"/>
              <a:t> </a:t>
            </a:r>
          </a:p>
          <a:p>
            <a:pPr algn="just"/>
            <a:endParaRPr lang="fi-FI" sz="1100" dirty="0">
              <a:solidFill>
                <a:srgbClr val="464646"/>
              </a:solidFill>
              <a:latin typeface="Core Sans D 35 Regular" panose="020B0503030302020204" pitchFamily="34" charset="0"/>
            </a:endParaRPr>
          </a:p>
          <a:p>
            <a:pPr algn="just"/>
            <a:endParaRPr lang="fi-FI" sz="1100" b="0" i="0" dirty="0">
              <a:solidFill>
                <a:srgbClr val="464646"/>
              </a:solidFill>
              <a:effectLst/>
              <a:latin typeface="Open Sans" panose="020B0606030504020204" pitchFamily="34" charset="0"/>
            </a:endParaRPr>
          </a:p>
        </p:txBody>
      </p:sp>
      <p:pic>
        <p:nvPicPr>
          <p:cNvPr id="12" name="Billede 11" descr="Et billede, der indeholder Ansigt, person, portræt, tøj&#10;&#10;Automatisk genereret beskrivelse">
            <a:extLst>
              <a:ext uri="{FF2B5EF4-FFF2-40B4-BE49-F238E27FC236}">
                <a16:creationId xmlns:a16="http://schemas.microsoft.com/office/drawing/2014/main" id="{7DC0D80F-8D23-C462-1A74-DA20F7A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267" y="5265698"/>
            <a:ext cx="833829" cy="833829"/>
          </a:xfrm>
          <a:prstGeom prst="rect">
            <a:avLst/>
          </a:prstGeom>
        </p:spPr>
      </p:pic>
    </p:spTree>
    <p:extLst>
      <p:ext uri="{BB962C8B-B14F-4D97-AF65-F5344CB8AC3E}">
        <p14:creationId xmlns:p14="http://schemas.microsoft.com/office/powerpoint/2010/main" val="136883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4</a:t>
            </a:fld>
            <a:endParaRPr lang="fi-FI"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fi-FI" sz="3500" dirty="0">
                <a:solidFill>
                  <a:srgbClr val="FAF3E9"/>
                </a:solidFill>
                <a:latin typeface="Core Sans D 55 Bold" panose="020B0803030302020204" pitchFamily="34" charset="0"/>
              </a:rPr>
              <a:t>Kestävän kehityksen strategiamme</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1047260" y="3800777"/>
            <a:ext cx="4622019" cy="2254463"/>
          </a:xfrm>
          <a:prstGeom prst="rect">
            <a:avLst/>
          </a:prstGeom>
          <a:noFill/>
        </p:spPr>
        <p:txBody>
          <a:bodyPr wrap="square" rtlCol="0">
            <a:spAutoFit/>
          </a:bodyPr>
          <a:lstStyle/>
          <a:p>
            <a:r>
              <a:rPr lang="fi-FI" sz="1000" b="0" i="0" dirty="0">
                <a:solidFill>
                  <a:srgbClr val="464646"/>
                </a:solidFill>
                <a:effectLst/>
                <a:latin typeface="Core Sans D 35 Regular" panose="020B0503030302020204" pitchFamily="34" charset="0"/>
              </a:rPr>
              <a:t>Ilmastonmuutos on yksi suurimmista maailmaa kohtaavista haasteista. Näemme jo nyt sen vaikutukset eri puolilla maailmaa, kun äärimmäiset sääolosuhteet yleistyvät ja muuttuvat sademäärät vaikeuttavat elinoloja. Monet planeettamme rajat on jo ylitetty, ja maailma, jossa elämme – ja josta elämme – on muuttumassa. </a:t>
            </a:r>
          </a:p>
          <a:p>
            <a:endParaRPr lang="fi-FI" sz="1000" b="0" i="0" dirty="0">
              <a:solidFill>
                <a:srgbClr val="464646"/>
              </a:solidFill>
              <a:effectLst/>
              <a:latin typeface="Core Sans D 35 Regular" panose="020B0503030302020204" pitchFamily="34" charset="0"/>
            </a:endParaRPr>
          </a:p>
          <a:p>
            <a:r>
              <a:rPr lang="fi-FI" sz="1000" b="0" i="0" dirty="0">
                <a:solidFill>
                  <a:srgbClr val="464646"/>
                </a:solidFill>
                <a:effectLst/>
                <a:latin typeface="Core Sans D 35 Regular" panose="020B0503030302020204" pitchFamily="34" charset="0"/>
              </a:rPr>
              <a:t>Matkanjärjestäjänä jaamme vastuun hiilidioksidipäästöjen vähentämisestä. Muun muassa Maailman talousfoorumin ja WTTC:n (World Tourism and Travel Council) lukujen mukaan jopa 10 prosenttia maailman kaikista CO2-päästöistä on tavalla tai toisella peräisin matkailualalta. Luvut ovat toki edelleen huomattavan epävarmoja, koska monia tekijöitä on vaikea mitata ja monissa paikoissa ei ole käytössä standardeja sen suhteen, miten mittauksia ylipäätään tehdään. Tämä ei kuitenkaan muuta sitä tosiasiaa, että meillä matkanjärjestäjillä on vastuu.</a:t>
            </a:r>
          </a:p>
          <a:p>
            <a:pPr algn="just"/>
            <a:endParaRPr lang="fi-FI" sz="1000" b="0" i="0" dirty="0">
              <a:solidFill>
                <a:srgbClr val="464646"/>
              </a:solidFill>
              <a:effectLst/>
              <a:latin typeface="Core Sans D 35 Regular" panose="020B0503030302020204" pitchFamily="34" charset="0"/>
            </a:endParaRPr>
          </a:p>
          <a:p>
            <a:pPr algn="just"/>
            <a:endParaRPr lang="fi-FI" sz="105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1" y="3800777"/>
            <a:ext cx="5246859" cy="3031599"/>
          </a:xfrm>
          <a:prstGeom prst="rect">
            <a:avLst/>
          </a:prstGeom>
          <a:noFill/>
        </p:spPr>
        <p:txBody>
          <a:bodyPr wrap="square" rtlCol="0">
            <a:spAutoFit/>
          </a:bodyPr>
          <a:lstStyle/>
          <a:p>
            <a:pPr algn="just"/>
            <a:r>
              <a:rPr lang="fi-FI" sz="1000" b="0" i="0" dirty="0">
                <a:solidFill>
                  <a:srgbClr val="464646"/>
                </a:solidFill>
                <a:effectLst/>
                <a:latin typeface="Core Sans D 35 Regular" panose="020B0503030302020204" pitchFamily="34" charset="0"/>
              </a:rPr>
              <a:t>Matkailun merkittävää jalanjälkeä voidaan kuitenkin tarkastella myös eri valossa, sillä matkailun osuus maailman bruttokansantuotteesta on sekin varsin suuri. Arvioiden mukaan jopa 10 prosenttia koko maailman bruttokansantuotteesta on peräisin matkailusta, vaikka alueelliset erot luonnollisesti ovatkin suuria</a:t>
            </a:r>
            <a:r>
              <a:rPr lang="fi-FI" sz="1000" b="0" i="0" baseline="30000" dirty="0">
                <a:solidFill>
                  <a:srgbClr val="464646"/>
                </a:solidFill>
                <a:effectLst/>
                <a:latin typeface="Core Sans D 35 Regular" panose="020B0503030302020204" pitchFamily="34" charset="0"/>
              </a:rPr>
              <a:t>2</a:t>
            </a:r>
          </a:p>
          <a:p>
            <a:pPr algn="just"/>
            <a:endParaRPr lang="fi-FI" sz="1000" dirty="0">
              <a:solidFill>
                <a:srgbClr val="464646"/>
              </a:solidFill>
              <a:latin typeface="Core Sans D 35 Regular" panose="020B0503030302020204" pitchFamily="34" charset="0"/>
            </a:endParaRPr>
          </a:p>
          <a:p>
            <a:pPr algn="just"/>
            <a:r>
              <a:rPr lang="fi-FI" sz="1000" dirty="0">
                <a:solidFill>
                  <a:srgbClr val="464646"/>
                </a:solidFill>
                <a:latin typeface="Core Sans D 35 Regular" panose="020B0503030302020204" pitchFamily="34" charset="0"/>
              </a:rPr>
              <a:t>Tämä</a:t>
            </a:r>
            <a:r>
              <a:rPr lang="fi-FI" sz="1000" b="0" i="0" dirty="0">
                <a:solidFill>
                  <a:srgbClr val="464646"/>
                </a:solidFill>
                <a:effectLst/>
                <a:latin typeface="Core Sans D 35 Regular" panose="020B0503030302020204" pitchFamily="34" charset="0"/>
              </a:rPr>
              <a:t> tarkoittaa, että meillä on merkittävä vastuu. Mutta se tarkoittaa myös, että meillä on merkittävä mahdollisuus. Voimme saada paljon aikaan työskentelemällä määrätietoisesti ja strategisesti kestävän kehityksen eteen. </a:t>
            </a:r>
          </a:p>
          <a:p>
            <a:pPr algn="just"/>
            <a:endParaRPr lang="fi-FI" sz="1000" b="0" i="0" dirty="0">
              <a:solidFill>
                <a:srgbClr val="464646"/>
              </a:solidFill>
              <a:effectLst/>
              <a:latin typeface="Core Sans D 35 Regular" panose="020B0503030302020204" pitchFamily="34" charset="0"/>
            </a:endParaRPr>
          </a:p>
          <a:p>
            <a:pPr algn="just"/>
            <a:r>
              <a:rPr lang="fi-FI" sz="1000" b="0" i="0" dirty="0">
                <a:solidFill>
                  <a:srgbClr val="464646"/>
                </a:solidFill>
                <a:effectLst/>
                <a:latin typeface="Core Sans D 35 Regular" panose="020B0503030302020204" pitchFamily="34" charset="0"/>
              </a:rPr>
              <a:t>Julkisessa keskustelussa kestävä kehitys rinnastetaan usein ilmastonmuutokseen. Ilmastotavoitteemme ovat Pariisin ilmastosopimuksen</a:t>
            </a:r>
            <a:r>
              <a:rPr lang="fi-FI" sz="1000" b="0" i="0" baseline="30000" dirty="0">
                <a:solidFill>
                  <a:srgbClr val="464646"/>
                </a:solidFill>
                <a:effectLst/>
                <a:latin typeface="Core Sans D 35 Regular" panose="020B0503030302020204" pitchFamily="34" charset="0"/>
              </a:rPr>
              <a:t>3</a:t>
            </a:r>
            <a:r>
              <a:rPr lang="fi-FI" sz="1000" b="0" i="0" dirty="0">
                <a:solidFill>
                  <a:srgbClr val="464646"/>
                </a:solidFill>
                <a:effectLst/>
                <a:latin typeface="Core Sans D 35 Regular" panose="020B0503030302020204" pitchFamily="34" charset="0"/>
              </a:rPr>
              <a:t> mukaisia, mutta uskomme, että kestävyys käsitteenä pitää sisällään paljon muutakin kuin ilmaston ja ympäristön. Meillä on ainutlaatuinen mahdollisuus vaikuttaa myönteisesti maailmaan, jossa elämme – sekä sosiaalisten ulottuvuuksien että ympäristön osalta. </a:t>
            </a:r>
          </a:p>
          <a:p>
            <a:pPr algn="just"/>
            <a:endParaRPr lang="fi-FI" sz="1000" b="0" i="0" dirty="0">
              <a:solidFill>
                <a:srgbClr val="464646"/>
              </a:solidFill>
              <a:effectLst/>
              <a:latin typeface="Core Sans D 35 Regular" panose="020B0503030302020204" pitchFamily="34" charset="0"/>
            </a:endParaRPr>
          </a:p>
          <a:p>
            <a:pPr algn="just"/>
            <a:r>
              <a:rPr lang="fi-FI" sz="1000" b="0" i="0" dirty="0">
                <a:solidFill>
                  <a:srgbClr val="464646"/>
                </a:solidFill>
                <a:effectLst/>
                <a:latin typeface="Core Sans D 35 Regular" panose="020B0503030302020204" pitchFamily="34" charset="0"/>
              </a:rPr>
              <a:t>Tätä varten olemme joutuneet tekemään valintoja. Ne eivät aina ole olleet helppoja, mutta ne ovat välttämättömiä. </a:t>
            </a:r>
          </a:p>
          <a:p>
            <a:endParaRPr lang="fi-FI" sz="1000" dirty="0">
              <a:solidFill>
                <a:srgbClr val="464646"/>
              </a:solidFill>
              <a:latin typeface="Core Sans D 35 Regular" panose="020B0503030302020204" pitchFamily="34" charset="0"/>
            </a:endParaRPr>
          </a:p>
          <a:p>
            <a:pPr algn="just"/>
            <a:endParaRPr lang="fi-FI" sz="1100" b="0" i="0" dirty="0">
              <a:solidFill>
                <a:srgbClr val="464646"/>
              </a:solidFill>
              <a:effectLst/>
              <a:latin typeface="Open Sans" panose="020B0606030504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1063256" y="5973076"/>
            <a:ext cx="3299715" cy="642328"/>
          </a:xfrm>
        </p:spPr>
        <p:txBody>
          <a:bodyPr/>
          <a:lstStyle/>
          <a:p>
            <a:pPr algn="l"/>
            <a:r>
              <a:rPr lang="fi-FI" sz="700" dirty="0">
                <a:solidFill>
                  <a:srgbClr val="766972"/>
                </a:solidFill>
                <a:latin typeface="Core Sans D 35 Regular" panose="020B0503030302020204"/>
              </a:rPr>
              <a:t>1. weforum.org/agenda/2023/08/temperatures-tourism-climate-impact/  </a:t>
            </a:r>
          </a:p>
          <a:p>
            <a:pPr algn="l"/>
            <a:r>
              <a:rPr lang="fi-FI" sz="700" dirty="0">
                <a:solidFill>
                  <a:srgbClr val="766972"/>
                </a:solidFill>
                <a:latin typeface="Core Sans D 35 Regular" panose="020B0503030302020204"/>
              </a:rPr>
              <a:t>    wttc.org/Portals/0/Documents/Reports/2021/WTTC_Net_Zero_Roadmap.pdf </a:t>
            </a:r>
          </a:p>
          <a:p>
            <a:pPr algn="l"/>
            <a:r>
              <a:rPr lang="fi-FI" sz="700" dirty="0">
                <a:solidFill>
                  <a:srgbClr val="766972"/>
                </a:solidFill>
                <a:latin typeface="Core Sans D 35 Regular" panose="020B0503030302020204"/>
              </a:rPr>
              <a:t>2. worldbank.org/en/topic/competitiveness/brief/tourism-and-competitivenesss</a:t>
            </a:r>
            <a:r>
              <a:rPr lang="fi-FI" dirty="0"/>
              <a:t> </a:t>
            </a:r>
          </a:p>
          <a:p>
            <a:pPr algn="l"/>
            <a:r>
              <a:rPr lang="fi-FI" sz="700" dirty="0">
                <a:solidFill>
                  <a:srgbClr val="766972"/>
                </a:solidFill>
                <a:latin typeface="Core Sans D 35 Regular" panose="020B0503030302020204"/>
              </a:rPr>
              <a:t>3. unfccc.int/process-and-meetings/the-paris-agreementt</a:t>
            </a:r>
            <a:r>
              <a:rPr lang="fi-FI" dirty="0"/>
              <a:t> </a:t>
            </a:r>
          </a:p>
        </p:txBody>
      </p:sp>
    </p:spTree>
    <p:extLst>
      <p:ext uri="{BB962C8B-B14F-4D97-AF65-F5344CB8AC3E}">
        <p14:creationId xmlns:p14="http://schemas.microsoft.com/office/powerpoint/2010/main" val="211414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572F84-D391-9819-230F-67CB4E30F5C7}"/>
              </a:ext>
            </a:extLst>
          </p:cNvPr>
          <p:cNvSpPr/>
          <p:nvPr/>
        </p:nvSpPr>
        <p:spPr>
          <a:xfrm>
            <a:off x="4306824" y="1373613"/>
            <a:ext cx="7530913" cy="4121932"/>
          </a:xfrm>
          <a:prstGeom prst="rect">
            <a:avLst/>
          </a:prstGeom>
          <a:solidFill>
            <a:srgbClr val="FAF3E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Rektangel 16">
            <a:extLst>
              <a:ext uri="{FF2B5EF4-FFF2-40B4-BE49-F238E27FC236}">
                <a16:creationId xmlns:a16="http://schemas.microsoft.com/office/drawing/2014/main" id="{097C41EC-0D5E-2D39-048D-5927578DBE15}"/>
              </a:ext>
            </a:extLst>
          </p:cNvPr>
          <p:cNvSpPr/>
          <p:nvPr/>
        </p:nvSpPr>
        <p:spPr>
          <a:xfrm>
            <a:off x="353690" y="1373612"/>
            <a:ext cx="3953133" cy="4121932"/>
          </a:xfrm>
          <a:prstGeom prst="rect">
            <a:avLst/>
          </a:prstGeom>
          <a:solidFill>
            <a:srgbClr val="FAF3E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a:extLst>
              <a:ext uri="{FF2B5EF4-FFF2-40B4-BE49-F238E27FC236}">
                <a16:creationId xmlns:a16="http://schemas.microsoft.com/office/drawing/2014/main" id="{C8902054-B909-C7F0-14FA-18C9565F98A0}"/>
              </a:ext>
            </a:extLst>
          </p:cNvPr>
          <p:cNvSpPr txBox="1"/>
          <p:nvPr/>
        </p:nvSpPr>
        <p:spPr>
          <a:xfrm>
            <a:off x="4504795" y="1638028"/>
            <a:ext cx="5351245" cy="461665"/>
          </a:xfrm>
          <a:prstGeom prst="rect">
            <a:avLst/>
          </a:prstGeom>
          <a:noFill/>
        </p:spPr>
        <p:txBody>
          <a:bodyPr wrap="square" rtlCol="0">
            <a:spAutoFit/>
          </a:bodyPr>
          <a:lstStyle/>
          <a:p>
            <a:r>
              <a:rPr lang="fi-FI" sz="1200" dirty="0">
                <a:solidFill>
                  <a:srgbClr val="464646"/>
                </a:solidFill>
                <a:latin typeface="Core Sans D 55 Bold" panose="020B0803030302020204" pitchFamily="34" charset="0"/>
              </a:rPr>
              <a:t>Painopistealueemme ovat YK:n kestävän kehityksen tavoitteiden mukaisia, ja ne auttavat meitä muun muassa:</a:t>
            </a:r>
          </a:p>
        </p:txBody>
      </p:sp>
      <p:pic>
        <p:nvPicPr>
          <p:cNvPr id="9" name="Picture 6">
            <a:extLst>
              <a:ext uri="{FF2B5EF4-FFF2-40B4-BE49-F238E27FC236}">
                <a16:creationId xmlns:a16="http://schemas.microsoft.com/office/drawing/2014/main" id="{1EA1254B-BA38-C77B-92F0-B5E59B920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602713" y="4177913"/>
            <a:ext cx="679955" cy="679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5948FA1-8091-D1E1-E272-F105BC3CE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247269" y="2337787"/>
            <a:ext cx="694354" cy="694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5FA3F2A-45C5-8A18-0F4B-DEA50FF6D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254467" y="3286367"/>
            <a:ext cx="679957" cy="679957"/>
          </a:xfrm>
          <a:prstGeom prst="rect">
            <a:avLst/>
          </a:prstGeom>
          <a:noFill/>
          <a:extLst>
            <a:ext uri="{909E8E84-426E-40DD-AFC4-6F175D3DCCD1}">
              <a14:hiddenFill xmlns:a14="http://schemas.microsoft.com/office/drawing/2010/main">
                <a:solidFill>
                  <a:srgbClr val="FFFFFF"/>
                </a:solidFill>
              </a14:hiddenFill>
            </a:ext>
          </a:extLst>
        </p:spPr>
      </p:pic>
      <p:sp>
        <p:nvSpPr>
          <p:cNvPr id="21" name="Tekstfelt 20">
            <a:extLst>
              <a:ext uri="{FF2B5EF4-FFF2-40B4-BE49-F238E27FC236}">
                <a16:creationId xmlns:a16="http://schemas.microsoft.com/office/drawing/2014/main" id="{3FA3E93A-E5A0-3F40-D650-A057F417363E}"/>
              </a:ext>
            </a:extLst>
          </p:cNvPr>
          <p:cNvSpPr txBox="1"/>
          <p:nvPr/>
        </p:nvSpPr>
        <p:spPr>
          <a:xfrm>
            <a:off x="5441500" y="4140030"/>
            <a:ext cx="2636365" cy="400110"/>
          </a:xfrm>
          <a:prstGeom prst="rect">
            <a:avLst/>
          </a:prstGeom>
          <a:noFill/>
        </p:spPr>
        <p:txBody>
          <a:bodyPr wrap="square">
            <a:spAutoFit/>
          </a:bodyPr>
          <a:lstStyle/>
          <a:p>
            <a:r>
              <a:rPr lang="fi-FI" sz="1000" dirty="0">
                <a:solidFill>
                  <a:srgbClr val="464646"/>
                </a:solidFill>
                <a:latin typeface="Core Sans D 35 Regular" panose="020B0503030302020204" pitchFamily="34" charset="0"/>
              </a:rPr>
              <a:t>Vähentämään eriarvoisuutta tukemalla erityisen haavoittuvaisessa asemassa olevia paikallisyhteisöjä.</a:t>
            </a:r>
          </a:p>
        </p:txBody>
      </p:sp>
      <p:sp>
        <p:nvSpPr>
          <p:cNvPr id="22" name="Tekstfelt 21">
            <a:extLst>
              <a:ext uri="{FF2B5EF4-FFF2-40B4-BE49-F238E27FC236}">
                <a16:creationId xmlns:a16="http://schemas.microsoft.com/office/drawing/2014/main" id="{7AA007FB-AB23-37F4-31AF-342BE7953658}"/>
              </a:ext>
            </a:extLst>
          </p:cNvPr>
          <p:cNvSpPr txBox="1"/>
          <p:nvPr/>
        </p:nvSpPr>
        <p:spPr>
          <a:xfrm>
            <a:off x="9091922" y="2317822"/>
            <a:ext cx="2636365" cy="400110"/>
          </a:xfrm>
          <a:prstGeom prst="rect">
            <a:avLst/>
          </a:prstGeom>
          <a:noFill/>
        </p:spPr>
        <p:txBody>
          <a:bodyPr wrap="square">
            <a:spAutoFit/>
          </a:bodyPr>
          <a:lstStyle/>
          <a:p>
            <a:r>
              <a:rPr lang="fi-FI" sz="1000" dirty="0">
                <a:solidFill>
                  <a:srgbClr val="464646"/>
                </a:solidFill>
                <a:latin typeface="Core Sans D 35 Regular" panose="020B0503030302020204" pitchFamily="34" charset="0"/>
              </a:rPr>
              <a:t>Vähentämään </a:t>
            </a:r>
          </a:p>
          <a:p>
            <a:r>
              <a:rPr lang="fi-FI" sz="1000" dirty="0">
                <a:solidFill>
                  <a:srgbClr val="464646"/>
                </a:solidFill>
                <a:latin typeface="Core Sans D 35 Regular" panose="020B0503030302020204" pitchFamily="34" charset="0"/>
              </a:rPr>
              <a:t>kokonaishiilidioksidipäästöjämme.</a:t>
            </a:r>
          </a:p>
        </p:txBody>
      </p:sp>
      <p:sp>
        <p:nvSpPr>
          <p:cNvPr id="23" name="Tekstfelt 22">
            <a:extLst>
              <a:ext uri="{FF2B5EF4-FFF2-40B4-BE49-F238E27FC236}">
                <a16:creationId xmlns:a16="http://schemas.microsoft.com/office/drawing/2014/main" id="{80F3AE7B-9B91-0B6F-2E0F-45D4E027065D}"/>
              </a:ext>
            </a:extLst>
          </p:cNvPr>
          <p:cNvSpPr txBox="1"/>
          <p:nvPr/>
        </p:nvSpPr>
        <p:spPr>
          <a:xfrm>
            <a:off x="9064214" y="3232319"/>
            <a:ext cx="2636365" cy="400110"/>
          </a:xfrm>
          <a:prstGeom prst="rect">
            <a:avLst/>
          </a:prstGeom>
          <a:noFill/>
        </p:spPr>
        <p:txBody>
          <a:bodyPr wrap="square">
            <a:spAutoFit/>
          </a:bodyPr>
          <a:lstStyle/>
          <a:p>
            <a:r>
              <a:rPr lang="fi-FI" sz="1000" dirty="0">
                <a:solidFill>
                  <a:srgbClr val="464646"/>
                </a:solidFill>
                <a:latin typeface="Core Sans D 35 Regular" panose="020B0503030302020204" pitchFamily="34" charset="0"/>
              </a:rPr>
              <a:t>Pitämään huolta eläimistä ja luonnosta eläinsuojelukäytäntömme mukaisesti.</a:t>
            </a:r>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5</a:t>
            </a:fld>
            <a:endParaRPr lang="fi-FI" dirty="0"/>
          </a:p>
        </p:txBody>
      </p:sp>
      <p:pic>
        <p:nvPicPr>
          <p:cNvPr id="1026" name="Picture 2">
            <a:extLst>
              <a:ext uri="{FF2B5EF4-FFF2-40B4-BE49-F238E27FC236}">
                <a16:creationId xmlns:a16="http://schemas.microsoft.com/office/drawing/2014/main" id="{190F4B5F-F83B-A17A-D396-F3F3A3E1C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248771" y="4198728"/>
            <a:ext cx="691347" cy="69134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4309DF22-EE4A-16D3-5EC4-56C51414A0EE}"/>
              </a:ext>
            </a:extLst>
          </p:cNvPr>
          <p:cNvSpPr txBox="1"/>
          <p:nvPr/>
        </p:nvSpPr>
        <p:spPr>
          <a:xfrm>
            <a:off x="9064213" y="4142195"/>
            <a:ext cx="2636365" cy="400110"/>
          </a:xfrm>
          <a:prstGeom prst="rect">
            <a:avLst/>
          </a:prstGeom>
          <a:noFill/>
        </p:spPr>
        <p:txBody>
          <a:bodyPr wrap="square">
            <a:spAutoFit/>
          </a:bodyPr>
          <a:lstStyle/>
          <a:p>
            <a:r>
              <a:rPr lang="fi-FI" sz="1000" dirty="0">
                <a:solidFill>
                  <a:srgbClr val="464646"/>
                </a:solidFill>
                <a:latin typeface="Core Sans D 35 Regular" panose="020B0503030302020204" pitchFamily="34" charset="0"/>
              </a:rPr>
              <a:t>Varmistamaan, että mahdolliset muutokset tapahtuvat yhteistyössä paikallisten kumppaneiden kanssa ja ankkuroidaan paikallisesti</a:t>
            </a:r>
          </a:p>
        </p:txBody>
      </p:sp>
      <p:sp>
        <p:nvSpPr>
          <p:cNvPr id="4" name="Tekstfelt 3">
            <a:extLst>
              <a:ext uri="{FF2B5EF4-FFF2-40B4-BE49-F238E27FC236}">
                <a16:creationId xmlns:a16="http://schemas.microsoft.com/office/drawing/2014/main" id="{DD7E48FC-6B27-8874-D4AD-B10D26F972C8}"/>
              </a:ext>
            </a:extLst>
          </p:cNvPr>
          <p:cNvSpPr txBox="1"/>
          <p:nvPr/>
        </p:nvSpPr>
        <p:spPr>
          <a:xfrm>
            <a:off x="5446137" y="2282884"/>
            <a:ext cx="2636365" cy="553998"/>
          </a:xfrm>
          <a:prstGeom prst="rect">
            <a:avLst/>
          </a:prstGeom>
          <a:noFill/>
        </p:spPr>
        <p:txBody>
          <a:bodyPr wrap="square">
            <a:spAutoFit/>
          </a:bodyPr>
          <a:lstStyle/>
          <a:p>
            <a:r>
              <a:rPr lang="fi-FI" sz="1000" dirty="0">
                <a:solidFill>
                  <a:srgbClr val="464646"/>
                </a:solidFill>
                <a:latin typeface="Core Sans D 35 Regular" panose="020B0503030302020204" pitchFamily="34" charset="0"/>
              </a:rPr>
              <a:t>Tukemaan lasten ja nuorten koulutusmahdollisuuksia hankkeiden ja yhteistyökumppaneiden kautta. </a:t>
            </a:r>
          </a:p>
        </p:txBody>
      </p:sp>
      <p:pic>
        <p:nvPicPr>
          <p:cNvPr id="12" name="Picture 2">
            <a:extLst>
              <a:ext uri="{FF2B5EF4-FFF2-40B4-BE49-F238E27FC236}">
                <a16:creationId xmlns:a16="http://schemas.microsoft.com/office/drawing/2014/main" id="{6D259C61-B663-729F-AACD-6B789EA83F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4613479" y="3274942"/>
            <a:ext cx="671753" cy="671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439BC4CC-C675-6287-0C43-364E3D932C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600320" y="2324562"/>
            <a:ext cx="698073" cy="69807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D174E69D-B200-788D-66F2-E19681AC06CC}"/>
              </a:ext>
            </a:extLst>
          </p:cNvPr>
          <p:cNvSpPr txBox="1"/>
          <p:nvPr/>
        </p:nvSpPr>
        <p:spPr>
          <a:xfrm>
            <a:off x="5446137" y="3226236"/>
            <a:ext cx="2636365" cy="400110"/>
          </a:xfrm>
          <a:prstGeom prst="rect">
            <a:avLst/>
          </a:prstGeom>
          <a:noFill/>
        </p:spPr>
        <p:txBody>
          <a:bodyPr wrap="square">
            <a:spAutoFit/>
          </a:bodyPr>
          <a:lstStyle/>
          <a:p>
            <a:r>
              <a:rPr lang="fi-FI" sz="1000" dirty="0">
                <a:solidFill>
                  <a:srgbClr val="464646"/>
                </a:solidFill>
                <a:latin typeface="Core Sans D 35 Regular" panose="020B0503030302020204" pitchFamily="34" charset="0"/>
              </a:rPr>
              <a:t>Luomaan taloudellista kasvua epäedullisessa asemassa oleville alueile käyttämällä paikallisia yhteistyökumppaneita.</a:t>
            </a: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508396"/>
            <a:ext cx="6422881" cy="630942"/>
          </a:xfrm>
          <a:prstGeom prst="rect">
            <a:avLst/>
          </a:prstGeom>
          <a:noFill/>
        </p:spPr>
        <p:txBody>
          <a:bodyPr wrap="square" rtlCol="0">
            <a:spAutoFit/>
          </a:bodyPr>
          <a:lstStyle/>
          <a:p>
            <a:r>
              <a:rPr lang="fi-FI" sz="3500" dirty="0">
                <a:solidFill>
                  <a:srgbClr val="FF6700"/>
                </a:solidFill>
                <a:latin typeface="Core Sans D 55 Bold" panose="020B0803030302020204" pitchFamily="34" charset="0"/>
              </a:rPr>
              <a:t>Painopistealueet</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182556"/>
            <a:ext cx="3506082" cy="2937599"/>
          </a:xfrm>
          <a:prstGeom prst="rect">
            <a:avLst/>
          </a:prstGeom>
          <a:noFill/>
        </p:spPr>
        <p:txBody>
          <a:bodyPr wrap="square">
            <a:spAutoFit/>
          </a:bodyPr>
          <a:lstStyle/>
          <a:p>
            <a:pPr>
              <a:lnSpc>
                <a:spcPct val="107000"/>
              </a:lnSpc>
              <a:spcAft>
                <a:spcPts val="800"/>
              </a:spcAft>
            </a:pPr>
            <a:r>
              <a:rPr lang="fi-FI" sz="1150" dirty="0">
                <a:solidFill>
                  <a:srgbClr val="464646"/>
                </a:solidFill>
                <a:latin typeface="Core Sans D 35 Regular" panose="020B0503030302020204" pitchFamily="34" charset="0"/>
              </a:rPr>
              <a:t>Kun vuonna 2022 laadimme ensimmäisen kestävyysraporttimme, määrittelimme neljä eri painopistealuetta, jotka ovat keskeisessä roolissa kestävän liiketoiminnan harjoittamisessa:</a:t>
            </a:r>
          </a:p>
          <a:p>
            <a:pPr marL="342900" lvl="0" indent="-342900">
              <a:lnSpc>
                <a:spcPct val="107000"/>
              </a:lnSpc>
              <a:buFont typeface="Symbol" panose="05050102010706020507" pitchFamily="18" charset="2"/>
              <a:buChar char=""/>
            </a:pPr>
            <a:r>
              <a:rPr lang="fi-FI" sz="1150" dirty="0">
                <a:solidFill>
                  <a:srgbClr val="464646"/>
                </a:solidFill>
                <a:latin typeface="Core Sans D 35 Regular" panose="020B0503030302020204" pitchFamily="34" charset="0"/>
              </a:rPr>
              <a:t>Ilmasto ja ympäristö: hiilidioksidipäästöjen vähentäminen matkojemme yhteydessä. </a:t>
            </a:r>
          </a:p>
          <a:p>
            <a:pPr marL="342900" lvl="0" indent="-342900">
              <a:lnSpc>
                <a:spcPct val="107000"/>
              </a:lnSpc>
              <a:buFont typeface="Symbol" panose="05050102010706020507" pitchFamily="18" charset="2"/>
              <a:buChar char=""/>
            </a:pPr>
            <a:r>
              <a:rPr lang="fi-FI" sz="1150" dirty="0">
                <a:solidFill>
                  <a:srgbClr val="464646"/>
                </a:solidFill>
                <a:latin typeface="Core Sans D 35 Regular" panose="020B0503030302020204" pitchFamily="34" charset="0"/>
              </a:rPr>
              <a:t>Sosiaalinen vastuu: paikallisyhteisöjen tukeminen.</a:t>
            </a:r>
          </a:p>
          <a:p>
            <a:pPr marL="342900" lvl="0" indent="-342900">
              <a:lnSpc>
                <a:spcPct val="107000"/>
              </a:lnSpc>
              <a:buFont typeface="Symbol" panose="05050102010706020507" pitchFamily="18" charset="2"/>
              <a:buChar char=""/>
            </a:pPr>
            <a:r>
              <a:rPr lang="fi-FI" sz="1150" dirty="0">
                <a:solidFill>
                  <a:srgbClr val="464646"/>
                </a:solidFill>
                <a:latin typeface="Core Sans D 35 Regular" panose="020B0503030302020204" pitchFamily="34" charset="0"/>
              </a:rPr>
              <a:t>Vastuu luonnosta: eläinten hyvinvointiin panostaminen.</a:t>
            </a:r>
          </a:p>
          <a:p>
            <a:pPr marL="342900" lvl="0" indent="-342900">
              <a:lnSpc>
                <a:spcPct val="107000"/>
              </a:lnSpc>
              <a:spcAft>
                <a:spcPts val="800"/>
              </a:spcAft>
              <a:buFont typeface="Symbol" panose="05050102010706020507" pitchFamily="18" charset="2"/>
              <a:buChar char=""/>
            </a:pPr>
            <a:r>
              <a:rPr lang="fi-FI" sz="1150" dirty="0">
                <a:solidFill>
                  <a:srgbClr val="464646"/>
                </a:solidFill>
                <a:latin typeface="Core Sans D 35 Regular" panose="020B0503030302020204" pitchFamily="34" charset="0"/>
              </a:rPr>
              <a:t>Hallinto: hyvä toimintakulttuuri, mukaan lukien lainsäädännön ja yleisten moraalisääntöjen noudattaminen.</a:t>
            </a:r>
          </a:p>
          <a:p>
            <a:pPr lvl="0">
              <a:lnSpc>
                <a:spcPct val="107000"/>
              </a:lnSpc>
              <a:spcAft>
                <a:spcPts val="800"/>
              </a:spcAft>
            </a:pPr>
            <a:r>
              <a:rPr lang="fi-FI" sz="1150" dirty="0">
                <a:solidFill>
                  <a:srgbClr val="464646"/>
                </a:solidFill>
                <a:latin typeface="Core Sans D 35 Regular" panose="020B0503030302020204" pitchFamily="34" charset="0"/>
              </a:rPr>
              <a:t>Vuonna 2024 lisäämme uudeksi painopistealueeksi luonnon monimuotoisuuden.</a:t>
            </a:r>
          </a:p>
        </p:txBody>
      </p:sp>
      <p:sp>
        <p:nvSpPr>
          <p:cNvPr id="5" name="Tekstfelt 4">
            <a:extLst>
              <a:ext uri="{FF2B5EF4-FFF2-40B4-BE49-F238E27FC236}">
                <a16:creationId xmlns:a16="http://schemas.microsoft.com/office/drawing/2014/main" id="{C36F6C4C-8703-6795-757C-E9326E7A70A1}"/>
              </a:ext>
            </a:extLst>
          </p:cNvPr>
          <p:cNvSpPr txBox="1"/>
          <p:nvPr/>
        </p:nvSpPr>
        <p:spPr>
          <a:xfrm>
            <a:off x="318365" y="152962"/>
            <a:ext cx="4239493" cy="261610"/>
          </a:xfrm>
          <a:prstGeom prst="rect">
            <a:avLst/>
          </a:prstGeom>
          <a:noFill/>
        </p:spPr>
        <p:txBody>
          <a:bodyPr wrap="square" rtlCol="0">
            <a:spAutoFit/>
          </a:bodyPr>
          <a:lstStyle/>
          <a:p>
            <a:r>
              <a:rPr lang="fi-FI" sz="1100" dirty="0">
                <a:solidFill>
                  <a:srgbClr val="766972"/>
                </a:solidFill>
                <a:latin typeface="Core Sans D 35 Regular" panose="020B0503030302020204" pitchFamily="34" charset="0"/>
              </a:rPr>
              <a:t>KESTÄVÄN KEHITYKSEN STRATEGIAMME</a:t>
            </a:r>
          </a:p>
        </p:txBody>
      </p:sp>
    </p:spTree>
    <p:extLst>
      <p:ext uri="{BB962C8B-B14F-4D97-AF65-F5344CB8AC3E}">
        <p14:creationId xmlns:p14="http://schemas.microsoft.com/office/powerpoint/2010/main" val="2384929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6</a:t>
            </a:fld>
            <a:endParaRPr lang="fi-FI"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fi-FI" sz="3500" dirty="0">
                <a:solidFill>
                  <a:srgbClr val="FAF3E9"/>
                </a:solidFill>
                <a:latin typeface="Core Sans D 55 Bold" panose="020B0803030302020204" pitchFamily="34" charset="0"/>
              </a:rPr>
              <a:t>Ilmasto ja ympäristö</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517680" y="3672754"/>
            <a:ext cx="5168732" cy="2794098"/>
          </a:xfrm>
          <a:prstGeom prst="rect">
            <a:avLst/>
          </a:prstGeom>
          <a:noFill/>
        </p:spPr>
        <p:txBody>
          <a:bodyPr wrap="square" rtlCol="0">
            <a:spAutoFit/>
          </a:bodyPr>
          <a:lstStyle/>
          <a:p>
            <a:pPr>
              <a:lnSpc>
                <a:spcPct val="107000"/>
              </a:lnSpc>
              <a:spcAft>
                <a:spcPts val="800"/>
              </a:spcAft>
            </a:pPr>
            <a:r>
              <a:rPr lang="fi-FI" sz="1000" dirty="0">
                <a:solidFill>
                  <a:srgbClr val="464646"/>
                </a:solidFill>
                <a:latin typeface="Core Sans D 35 Regular" panose="020B0503030302020204" pitchFamily="34" charset="0"/>
              </a:rPr>
              <a:t>Ilmastotavoitteemme ovat yhtäpitäviä Pariisin ilmastosopimuksen kanssa, joka on maailmanlaajuinen tavoite rajata lämpötilan nousu 1,5 asteeseen.</a:t>
            </a:r>
          </a:p>
          <a:p>
            <a:pPr>
              <a:lnSpc>
                <a:spcPct val="107000"/>
              </a:lnSpc>
              <a:spcAft>
                <a:spcPts val="800"/>
              </a:spcAft>
            </a:pPr>
            <a:r>
              <a:rPr lang="fi-FI" sz="1000" dirty="0">
                <a:solidFill>
                  <a:srgbClr val="464646"/>
                </a:solidFill>
                <a:latin typeface="Core Sans D 35 Regular" panose="020B0503030302020204" pitchFamily="34" charset="0"/>
              </a:rPr>
              <a:t>Tavoitteemme ovat:</a:t>
            </a: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a:rPr>
              <a:t>Omien toimipaikkojemme kasvihuonekaasupäästöjen vähentäminen nollaan vuoteen 2030 mennessä.</a:t>
            </a:r>
          </a:p>
          <a:p>
            <a:pPr marL="342900" lvl="0" indent="-342900">
              <a:lnSpc>
                <a:spcPct val="107000"/>
              </a:lnSpc>
              <a:buFont typeface="Symbol" panose="05050102010706020507" pitchFamily="18" charset="2"/>
              <a:buChar char=""/>
            </a:pPr>
            <a:r>
              <a:rPr lang="fi-FI" sz="1000" dirty="0">
                <a:solidFill>
                  <a:srgbClr val="464646"/>
                </a:solidFill>
                <a:latin typeface="Core Sans D 35 Regular" panose="020B0503030302020204"/>
              </a:rPr>
              <a:t>Kasvihuonekaasujen kokonaispäästöjen vähentäminen matkoillamme vuoteen 2030 mennessä ja nollapäästöisyys vuoteen 2050 mennessä</a:t>
            </a:r>
          </a:p>
          <a:p>
            <a:pPr lvl="0">
              <a:lnSpc>
                <a:spcPct val="107000"/>
              </a:lnSpc>
            </a:pPr>
            <a:endParaRPr lang="fi-FI" sz="1000" dirty="0">
              <a:latin typeface="Core Sans D 35 Regular" panose="020B0503030302020204"/>
            </a:endParaRPr>
          </a:p>
          <a:p>
            <a:pPr>
              <a:lnSpc>
                <a:spcPct val="107000"/>
              </a:lnSpc>
              <a:spcAft>
                <a:spcPts val="800"/>
              </a:spcAft>
            </a:pPr>
            <a:r>
              <a:rPr lang="fi-FI" sz="1000" dirty="0">
                <a:solidFill>
                  <a:srgbClr val="464646"/>
                </a:solidFill>
                <a:latin typeface="Core Sans D 35 Regular" panose="020B0503030302020204" pitchFamily="34" charset="0"/>
              </a:rPr>
              <a:t>Prosessin edesauttamiseksi olemme määrittäneet konkreettisia osatavoitteita, jotka toimivat virstanpylväinä vuoden 2030 kokonaisvähennystavoitetta kohti kulkiessamme. Olemme valmiita mukauttamaan sekä osatavoitteita että toimenpiteitä uusien tietojen perusteella.</a:t>
            </a:r>
          </a:p>
          <a:p>
            <a:pPr>
              <a:lnSpc>
                <a:spcPct val="107000"/>
              </a:lnSpc>
              <a:spcAft>
                <a:spcPts val="800"/>
              </a:spcAft>
            </a:pPr>
            <a:endParaRPr lang="fi-FI" sz="1000" b="0" i="0" dirty="0">
              <a:solidFill>
                <a:srgbClr val="464646"/>
              </a:solidFill>
              <a:effectLst/>
              <a:latin typeface="Core Sans D 35 Regular" panose="020B0503030302020204" pitchFamily="34" charset="0"/>
            </a:endParaRPr>
          </a:p>
          <a:p>
            <a:pPr algn="just"/>
            <a:endParaRPr lang="fi-FI" sz="1000" b="0" i="0" dirty="0">
              <a:solidFill>
                <a:srgbClr val="464646"/>
              </a:solidFill>
              <a:effectLst/>
              <a:latin typeface="Core Sans D 35 Regular" panose="020B0503030302020204" pitchFamily="34" charset="0"/>
            </a:endParaRPr>
          </a:p>
          <a:p>
            <a:pPr algn="just"/>
            <a:endParaRPr lang="fi-FI" sz="1050" b="0" i="0" dirty="0">
              <a:solidFill>
                <a:srgbClr val="464646"/>
              </a:solidFill>
              <a:effectLst/>
              <a:latin typeface="Core Sans D 35 Regular" panose="020B0503030302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500548" y="6466852"/>
            <a:ext cx="3299715" cy="412292"/>
          </a:xfrm>
        </p:spPr>
        <p:txBody>
          <a:bodyPr/>
          <a:lstStyle/>
          <a:p>
            <a:pPr algn="l"/>
            <a:r>
              <a:rPr lang="fi-FI" sz="700" dirty="0">
                <a:solidFill>
                  <a:srgbClr val="766972"/>
                </a:solidFill>
                <a:latin typeface="Core Sans D 35 Regular" panose="020B0503030302020204"/>
              </a:rPr>
              <a:t>4. sciencebasedtargets.org/ </a:t>
            </a:r>
          </a:p>
        </p:txBody>
      </p:sp>
      <p:pic>
        <p:nvPicPr>
          <p:cNvPr id="2" name="Picture 2" descr="Science Based Targets">
            <a:extLst>
              <a:ext uri="{FF2B5EF4-FFF2-40B4-BE49-F238E27FC236}">
                <a16:creationId xmlns:a16="http://schemas.microsoft.com/office/drawing/2014/main" id="{F72A43EC-9080-E1D1-98E7-EBDBF49F4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80" y="5955148"/>
            <a:ext cx="1123294" cy="561647"/>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9C499E1-6B0E-02E2-963F-C574D109A2DC}"/>
              </a:ext>
            </a:extLst>
          </p:cNvPr>
          <p:cNvSpPr txBox="1"/>
          <p:nvPr/>
        </p:nvSpPr>
        <p:spPr>
          <a:xfrm>
            <a:off x="1680300" y="5939842"/>
            <a:ext cx="3662105" cy="576953"/>
          </a:xfrm>
          <a:prstGeom prst="rect">
            <a:avLst/>
          </a:prstGeom>
          <a:noFill/>
        </p:spPr>
        <p:txBody>
          <a:bodyPr wrap="square">
            <a:spAutoFit/>
          </a:bodyPr>
          <a:lstStyle/>
          <a:p>
            <a:pPr>
              <a:lnSpc>
                <a:spcPct val="107000"/>
              </a:lnSpc>
              <a:spcAft>
                <a:spcPts val="800"/>
              </a:spcAft>
            </a:pPr>
            <a:r>
              <a:rPr lang="fi-FI" sz="1000" dirty="0">
                <a:solidFill>
                  <a:srgbClr val="464646"/>
                </a:solidFill>
                <a:latin typeface="Core Sans D 35 Regular" panose="020B0503030302020204" pitchFamily="34" charset="0"/>
              </a:rPr>
              <a:t>Ilmastotavoitteemme ovat kunnianhimoisia, ja siksi olemmekin ylpeitä siitä, että saimme niille vuonna 2023</a:t>
            </a:r>
            <a:br>
              <a:rPr dirty="0"/>
            </a:br>
            <a:r>
              <a:rPr lang="fi-FI" sz="1000" dirty="0">
                <a:solidFill>
                  <a:srgbClr val="464646"/>
                </a:solidFill>
                <a:latin typeface="Core Sans D 35 Regular" panose="020B0503030302020204" pitchFamily="34" charset="0"/>
              </a:rPr>
              <a:t>Science Based Targets Initiative</a:t>
            </a:r>
            <a:r>
              <a:rPr lang="fi-FI" sz="1000" baseline="30000" dirty="0">
                <a:solidFill>
                  <a:srgbClr val="464646"/>
                </a:solidFill>
                <a:latin typeface="Core Sans D 35 Regular" panose="020B0503030302020204" pitchFamily="34" charset="0"/>
              </a:rPr>
              <a:t>4</a:t>
            </a:r>
            <a:r>
              <a:rPr lang="fi-FI" sz="1000" dirty="0">
                <a:solidFill>
                  <a:srgbClr val="464646"/>
                </a:solidFill>
                <a:latin typeface="Core Sans D 35 Regular" panose="020B0503030302020204" pitchFamily="34" charset="0"/>
              </a:rPr>
              <a:t> -sertifioinnin. </a:t>
            </a:r>
          </a:p>
        </p:txBody>
      </p:sp>
      <p:sp>
        <p:nvSpPr>
          <p:cNvPr id="7" name="Tekstfelt 6">
            <a:extLst>
              <a:ext uri="{FF2B5EF4-FFF2-40B4-BE49-F238E27FC236}">
                <a16:creationId xmlns:a16="http://schemas.microsoft.com/office/drawing/2014/main" id="{E3894D30-5154-2437-E2EA-93451084895B}"/>
              </a:ext>
            </a:extLst>
          </p:cNvPr>
          <p:cNvSpPr txBox="1"/>
          <p:nvPr/>
        </p:nvSpPr>
        <p:spPr>
          <a:xfrm>
            <a:off x="5865585" y="3656788"/>
            <a:ext cx="5825867" cy="3016210"/>
          </a:xfrm>
          <a:prstGeom prst="rect">
            <a:avLst/>
          </a:prstGeom>
          <a:noFill/>
        </p:spPr>
        <p:txBody>
          <a:bodyPr wrap="square" rtlCol="0">
            <a:spAutoFit/>
          </a:bodyPr>
          <a:lstStyle/>
          <a:p>
            <a:pPr algn="just"/>
            <a:r>
              <a:rPr lang="fi-FI" sz="1000" i="0" dirty="0">
                <a:solidFill>
                  <a:srgbClr val="464646"/>
                </a:solidFill>
                <a:effectLst/>
                <a:latin typeface="Core Sans D 35 Regular" panose="020B0503030302020204" pitchFamily="34" charset="0"/>
              </a:rPr>
              <a:t>Osatavoitteitamme ovat muun muassa:</a:t>
            </a:r>
            <a:endParaRPr lang="fi-FI" sz="1100" b="0" i="0" dirty="0">
              <a:solidFill>
                <a:srgbClr val="464646"/>
              </a:solidFill>
              <a:effectLst/>
              <a:latin typeface="Core Sans D 35 Regular" panose="020B0503030302020204" pitchFamily="34" charset="0"/>
            </a:endParaRPr>
          </a:p>
          <a:p>
            <a:pPr algn="just"/>
            <a:endParaRPr lang="fi-FI" sz="1100" b="0" i="0" dirty="0">
              <a:solidFill>
                <a:srgbClr val="464646"/>
              </a:solidFill>
              <a:effectLst/>
              <a:latin typeface="Core Sans D 35 Regular" panose="020B0503030302020204" pitchFamily="34" charset="0"/>
            </a:endParaRPr>
          </a:p>
          <a:p>
            <a:pPr algn="just"/>
            <a:r>
              <a:rPr lang="fi-FI" dirty="0"/>
              <a:t> </a:t>
            </a:r>
          </a:p>
          <a:p>
            <a:pPr algn="just"/>
            <a:r>
              <a:rPr lang="fi-FI" sz="1000" b="0" i="0" dirty="0">
                <a:solidFill>
                  <a:srgbClr val="464646"/>
                </a:solidFill>
                <a:effectLst/>
                <a:latin typeface="Core Sans D 35 Regular" panose="020B0503030302020204" pitchFamily="34" charset="0"/>
              </a:rPr>
              <a:t>Olemme vaihtaneet kaikki sähkösopimuksemme vihreään energiaan kaikissa toimipisteissämme, joissa se on mahdollista. Työmme energiankulutuksen vähentämiseksi jatkuu myös vuoden 2025 jälkeen.</a:t>
            </a:r>
          </a:p>
          <a:p>
            <a:pPr algn="just"/>
            <a:endParaRPr lang="fi-FI" sz="1000" b="0" i="0" dirty="0">
              <a:solidFill>
                <a:srgbClr val="464646"/>
              </a:solidFill>
              <a:effectLst/>
              <a:latin typeface="Core Sans D 35 Regular" panose="020B0503030302020204" pitchFamily="34" charset="0"/>
            </a:endParaRPr>
          </a:p>
          <a:p>
            <a:pPr algn="just"/>
            <a:r>
              <a:rPr lang="fi-FI" sz="1000" b="0" i="0" dirty="0">
                <a:solidFill>
                  <a:srgbClr val="464646"/>
                </a:solidFill>
                <a:effectLst/>
                <a:latin typeface="Core Sans D 35 Regular" panose="020B0503030302020204" pitchFamily="34" charset="0"/>
              </a:rPr>
              <a:t>Kestävää energiaa käyttävien kuljetusvälineiden käyttö matkakohteissa on lisääntynyt 50 prosenttia, ja ajokilometrien kokonaismäärä (vuodesta 2019) on vähentynyt 20 prosenttia. </a:t>
            </a:r>
            <a:endParaRPr lang="fi-FI" sz="1100" b="0" i="0" dirty="0">
              <a:solidFill>
                <a:srgbClr val="464646"/>
              </a:solidFill>
              <a:effectLst/>
              <a:latin typeface="Core Sans D 35 Regular" panose="020B0503030302020204" pitchFamily="34" charset="0"/>
            </a:endParaRPr>
          </a:p>
          <a:p>
            <a:pPr algn="just"/>
            <a:endParaRPr lang="fi-FI" sz="1100" b="0" i="0" dirty="0">
              <a:solidFill>
                <a:srgbClr val="464646"/>
              </a:solidFill>
              <a:effectLst/>
              <a:latin typeface="Core Sans D 35 Regular" panose="020B0503030302020204" pitchFamily="34" charset="0"/>
            </a:endParaRPr>
          </a:p>
          <a:p>
            <a:pPr algn="just"/>
            <a:endParaRPr lang="fi-FI" sz="1100" dirty="0">
              <a:solidFill>
                <a:srgbClr val="464646"/>
              </a:solidFill>
              <a:latin typeface="Core Sans D 35 Regular" panose="020B0503030302020204" pitchFamily="34" charset="0"/>
            </a:endParaRPr>
          </a:p>
          <a:p>
            <a:pPr algn="just"/>
            <a:r>
              <a:rPr lang="fi-FI" sz="1000" b="0" i="0" dirty="0">
                <a:solidFill>
                  <a:srgbClr val="464646"/>
                </a:solidFill>
                <a:effectLst/>
                <a:latin typeface="Core Sans D 35 Regular" panose="020B0503030302020204" pitchFamily="34" charset="0"/>
              </a:rPr>
              <a:t>Vähintään 50 prosenttia matkoistamme tehdään lentoyhtiöillä, joiden päästöjä ja/tai päästöjen vähentämistä koskeva strategia täyttää Pariisin sopimuksen tavoitteet.</a:t>
            </a:r>
          </a:p>
          <a:p>
            <a:pPr algn="just"/>
            <a:endParaRPr lang="fi-FI" sz="1100" b="0" i="0" dirty="0">
              <a:solidFill>
                <a:srgbClr val="464646"/>
              </a:solidFill>
              <a:effectLst/>
              <a:latin typeface="Core Sans D 35 Regular" panose="020B0503030302020204" pitchFamily="34" charset="0"/>
            </a:endParaRPr>
          </a:p>
          <a:p>
            <a:pPr algn="just"/>
            <a:r>
              <a:rPr lang="fi-FI" dirty="0"/>
              <a:t> </a:t>
            </a:r>
          </a:p>
          <a:p>
            <a:pPr algn="just"/>
            <a:r>
              <a:rPr lang="fi-FI" sz="1000" dirty="0">
                <a:solidFill>
                  <a:srgbClr val="464646"/>
                </a:solidFill>
                <a:latin typeface="Core Sans D 35 Regular" panose="020B0503030302020204"/>
              </a:rPr>
              <a:t>Valitsemme ainostaan sellaisia hotelleja ja majoituspaikkoja, jotka ovat joko jo saavuttaneet nollapäästötavoitteen tai joilla on realistinen ja konkreettinen suunnitelma saavuttaa se seuraavien viiden vuoden aikana.</a:t>
            </a:r>
          </a:p>
        </p:txBody>
      </p:sp>
      <p:sp>
        <p:nvSpPr>
          <p:cNvPr id="8" name="Rektangel 7">
            <a:extLst>
              <a:ext uri="{FF2B5EF4-FFF2-40B4-BE49-F238E27FC236}">
                <a16:creationId xmlns:a16="http://schemas.microsoft.com/office/drawing/2014/main" id="{9A924786-CAD7-A13A-62C0-34FDE93FAE18}"/>
              </a:ext>
            </a:extLst>
          </p:cNvPr>
          <p:cNvSpPr/>
          <p:nvPr/>
        </p:nvSpPr>
        <p:spPr>
          <a:xfrm>
            <a:off x="5952309" y="3990852"/>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rgbClr val="464646"/>
                </a:solidFill>
                <a:latin typeface="Core Sans D 55 Bold" panose="020B0803030302020204" pitchFamily="34" charset="0"/>
              </a:rPr>
              <a:t>2025</a:t>
            </a:r>
          </a:p>
        </p:txBody>
      </p:sp>
      <p:sp>
        <p:nvSpPr>
          <p:cNvPr id="9" name="Rektangel 8">
            <a:extLst>
              <a:ext uri="{FF2B5EF4-FFF2-40B4-BE49-F238E27FC236}">
                <a16:creationId xmlns:a16="http://schemas.microsoft.com/office/drawing/2014/main" id="{AC4FA2A6-11DE-098C-FA7A-888E21B03483}"/>
              </a:ext>
            </a:extLst>
          </p:cNvPr>
          <p:cNvSpPr/>
          <p:nvPr/>
        </p:nvSpPr>
        <p:spPr>
          <a:xfrm>
            <a:off x="5952309" y="5120416"/>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rgbClr val="464646"/>
                </a:solidFill>
                <a:latin typeface="Core Sans D 55 Bold" panose="020B0803030302020204" pitchFamily="34" charset="0"/>
              </a:rPr>
              <a:t>2026</a:t>
            </a:r>
          </a:p>
        </p:txBody>
      </p:sp>
      <p:sp>
        <p:nvSpPr>
          <p:cNvPr id="10" name="Rektangel 9">
            <a:extLst>
              <a:ext uri="{FF2B5EF4-FFF2-40B4-BE49-F238E27FC236}">
                <a16:creationId xmlns:a16="http://schemas.microsoft.com/office/drawing/2014/main" id="{BCD628BC-04FF-64C7-28ED-F89597CF5F3C}"/>
              </a:ext>
            </a:extLst>
          </p:cNvPr>
          <p:cNvSpPr/>
          <p:nvPr/>
        </p:nvSpPr>
        <p:spPr>
          <a:xfrm>
            <a:off x="5952309" y="5820991"/>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rgbClr val="464646"/>
                </a:solidFill>
                <a:latin typeface="Core Sans D 55 Bold" panose="020B0803030302020204" pitchFamily="34" charset="0"/>
              </a:rPr>
              <a:t>2030</a:t>
            </a:r>
          </a:p>
        </p:txBody>
      </p:sp>
    </p:spTree>
    <p:extLst>
      <p:ext uri="{BB962C8B-B14F-4D97-AF65-F5344CB8AC3E}">
        <p14:creationId xmlns:p14="http://schemas.microsoft.com/office/powerpoint/2010/main" val="186605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097C41EC-0D5E-2D39-048D-5927578DBE15}"/>
              </a:ext>
            </a:extLst>
          </p:cNvPr>
          <p:cNvSpPr/>
          <p:nvPr/>
        </p:nvSpPr>
        <p:spPr>
          <a:xfrm>
            <a:off x="353690" y="1766804"/>
            <a:ext cx="11460358" cy="3134380"/>
          </a:xfrm>
          <a:prstGeom prst="rect">
            <a:avLst/>
          </a:prstGeom>
          <a:solidFill>
            <a:srgbClr val="FAF3E9">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rgbClr val="FAF3E9"/>
                </a:solidFill>
              </a:rPr>
              <a:t>7</a:t>
            </a:fld>
            <a:endParaRPr lang="fi-FI" dirty="0">
              <a:solidFill>
                <a:srgbClr val="FAF3E9"/>
              </a:solidFill>
            </a:endParaRP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901588"/>
            <a:ext cx="9474332" cy="630942"/>
          </a:xfrm>
          <a:prstGeom prst="rect">
            <a:avLst/>
          </a:prstGeom>
          <a:noFill/>
        </p:spPr>
        <p:txBody>
          <a:bodyPr wrap="square" rtlCol="0">
            <a:spAutoFit/>
          </a:bodyPr>
          <a:lstStyle/>
          <a:p>
            <a:r>
              <a:rPr lang="fi-FI" sz="3500" dirty="0">
                <a:solidFill>
                  <a:srgbClr val="FF6700"/>
                </a:solidFill>
                <a:latin typeface="Core Sans D 55 Bold" panose="020B0803030302020204" pitchFamily="34" charset="0"/>
              </a:rPr>
              <a:t>Osatavoitteiden ja tavoitteiden mittaaminen</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575748"/>
            <a:ext cx="5257828" cy="1803892"/>
          </a:xfrm>
          <a:prstGeom prst="rect">
            <a:avLst/>
          </a:prstGeom>
          <a:noFill/>
        </p:spPr>
        <p:txBody>
          <a:bodyPr wrap="square">
            <a:spAutoFit/>
          </a:bodyPr>
          <a:lstStyle/>
          <a:p>
            <a:pPr>
              <a:lnSpc>
                <a:spcPct val="107000"/>
              </a:lnSpc>
              <a:spcAft>
                <a:spcPts val="800"/>
              </a:spcAft>
            </a:pPr>
            <a:r>
              <a:rPr lang="fi-FI" sz="1150" dirty="0">
                <a:solidFill>
                  <a:srgbClr val="464646"/>
                </a:solidFill>
                <a:latin typeface="Core Sans D 35 Regular" panose="020B0503030302020204" pitchFamily="34" charset="0"/>
              </a:rPr>
              <a:t>Seuraamme osatavoitteiden ja tavoitteiden toteutumista laatimalla vuosittain ilmastoraportin, jossa mittaamme kasvihuonekaasujen kokonaispäästöjä. </a:t>
            </a:r>
          </a:p>
          <a:p>
            <a:pPr>
              <a:lnSpc>
                <a:spcPct val="107000"/>
              </a:lnSpc>
              <a:spcAft>
                <a:spcPts val="800"/>
              </a:spcAft>
            </a:pPr>
            <a:r>
              <a:rPr lang="fi-FI" sz="1150" dirty="0">
                <a:solidFill>
                  <a:srgbClr val="464646"/>
                </a:solidFill>
                <a:latin typeface="Core Sans D 35 Regular" panose="020B0503030302020204" pitchFamily="34" charset="0"/>
              </a:rPr>
              <a:t>Käytämme hiilijalanjäljen laskemiseen Greenhouse Gas -protokollaa (GHG)</a:t>
            </a:r>
            <a:r>
              <a:rPr lang="fi-FI" sz="1150" baseline="30000" dirty="0">
                <a:solidFill>
                  <a:srgbClr val="464646"/>
                </a:solidFill>
                <a:latin typeface="Core Sans D 35 Regular" panose="020B0503030302020204" pitchFamily="34" charset="0"/>
              </a:rPr>
              <a:t>5</a:t>
            </a:r>
            <a:r>
              <a:rPr lang="fi-FI" sz="1150" dirty="0">
                <a:solidFill>
                  <a:srgbClr val="464646"/>
                </a:solidFill>
                <a:latin typeface="Core Sans D 35 Regular" panose="020B0503030302020204" pitchFamily="34" charset="0"/>
              </a:rPr>
              <a:t> , joka on johtava kansainvälinen standardi yritysten kasvihuonekaasupäästöjen mittaamiseen. Noudattamalla kansainvälistä standardia voimme varmistaa tavoitteidemme vertailukelpoisuuden.</a:t>
            </a:r>
          </a:p>
          <a:p>
            <a:pPr>
              <a:lnSpc>
                <a:spcPct val="107000"/>
              </a:lnSpc>
              <a:spcAft>
                <a:spcPts val="800"/>
              </a:spcAft>
            </a:pPr>
            <a:r>
              <a:rPr lang="fi-FI" sz="1150" dirty="0">
                <a:solidFill>
                  <a:srgbClr val="464646"/>
                </a:solidFill>
                <a:latin typeface="Core Sans D 35 Regular" panose="020B0503030302020204" pitchFamily="34" charset="0"/>
              </a:rPr>
              <a:t>GHG-protokollassa kasvihuonekaasupäästöt luokitellaan kolmeen eri luokkaan eli ”</a:t>
            </a:r>
            <a:r>
              <a:rPr lang="fi-FI" sz="1150" dirty="0" err="1">
                <a:solidFill>
                  <a:srgbClr val="464646"/>
                </a:solidFill>
                <a:latin typeface="Core Sans D 35 Regular" panose="020B0503030302020204" pitchFamily="34" charset="0"/>
              </a:rPr>
              <a:t>scopeen</a:t>
            </a:r>
            <a:r>
              <a:rPr lang="fi-FI" sz="1150" dirty="0">
                <a:solidFill>
                  <a:srgbClr val="464646"/>
                </a:solidFill>
                <a:latin typeface="Core Sans D 35 Regular" panose="020B0503030302020204" pitchFamily="34" charset="0"/>
              </a:rPr>
              <a:t>”.</a:t>
            </a:r>
          </a:p>
        </p:txBody>
      </p:sp>
      <p:sp>
        <p:nvSpPr>
          <p:cNvPr id="5" name="Tekstfelt 4">
            <a:extLst>
              <a:ext uri="{FF2B5EF4-FFF2-40B4-BE49-F238E27FC236}">
                <a16:creationId xmlns:a16="http://schemas.microsoft.com/office/drawing/2014/main" id="{B23C3D12-3584-BA6C-6239-916037795D02}"/>
              </a:ext>
            </a:extLst>
          </p:cNvPr>
          <p:cNvSpPr txBox="1"/>
          <p:nvPr/>
        </p:nvSpPr>
        <p:spPr>
          <a:xfrm>
            <a:off x="6096000" y="2557432"/>
            <a:ext cx="5257800" cy="1422825"/>
          </a:xfrm>
          <a:prstGeom prst="rect">
            <a:avLst/>
          </a:prstGeom>
          <a:noFill/>
        </p:spPr>
        <p:txBody>
          <a:bodyPr wrap="square">
            <a:spAutoFit/>
          </a:bodyPr>
          <a:lstStyle/>
          <a:p>
            <a:pPr>
              <a:lnSpc>
                <a:spcPct val="107000"/>
              </a:lnSpc>
              <a:spcAft>
                <a:spcPts val="800"/>
              </a:spcAft>
            </a:pPr>
            <a:r>
              <a:rPr lang="fi-FI" sz="1150" b="1" dirty="0">
                <a:solidFill>
                  <a:srgbClr val="464646"/>
                </a:solidFill>
                <a:latin typeface="Core Sans D 35 Regular" panose="020B0503030302020204" pitchFamily="34" charset="0"/>
              </a:rPr>
              <a:t>Scope 1</a:t>
            </a:r>
            <a:r>
              <a:rPr lang="fi-FI" sz="1150" dirty="0">
                <a:solidFill>
                  <a:srgbClr val="464646"/>
                </a:solidFill>
                <a:latin typeface="Core Sans D 35 Regular" panose="020B0503030302020204" pitchFamily="34" charset="0"/>
              </a:rPr>
              <a:t> kattaa yrityksen omista tiloista, koneista ja ajoneuvoista (esimerkiksi bensiinin, dieselin tai maakaasun poltosta) aiheutuvat suorat päästöt. </a:t>
            </a:r>
          </a:p>
          <a:p>
            <a:pPr>
              <a:lnSpc>
                <a:spcPct val="107000"/>
              </a:lnSpc>
              <a:spcAft>
                <a:spcPts val="800"/>
              </a:spcAft>
            </a:pPr>
            <a:r>
              <a:rPr lang="fi-FI" sz="1150" b="1" dirty="0">
                <a:solidFill>
                  <a:srgbClr val="464646"/>
                </a:solidFill>
                <a:latin typeface="Core Sans D 35 Regular" panose="020B0503030302020204" pitchFamily="34" charset="0"/>
              </a:rPr>
              <a:t>Scope 2</a:t>
            </a:r>
            <a:r>
              <a:rPr lang="fi-FI" sz="1150" dirty="0">
                <a:solidFill>
                  <a:srgbClr val="464646"/>
                </a:solidFill>
                <a:latin typeface="Core Sans D 35 Regular" panose="020B0503030302020204" pitchFamily="34" charset="0"/>
              </a:rPr>
              <a:t> käsittää epäsuorat päästöt, jotka liittyvät yrityksen ostaman energian tuotantoon (esimerkiksi sähkö ja kaukolämpö). </a:t>
            </a:r>
          </a:p>
          <a:p>
            <a:pPr>
              <a:lnSpc>
                <a:spcPct val="107000"/>
              </a:lnSpc>
              <a:spcAft>
                <a:spcPts val="800"/>
              </a:spcAft>
            </a:pPr>
            <a:r>
              <a:rPr lang="fi-FI" sz="1150" b="1" dirty="0">
                <a:solidFill>
                  <a:srgbClr val="464646"/>
                </a:solidFill>
                <a:latin typeface="Core Sans D 35 Regular" panose="020B0503030302020204" pitchFamily="34" charset="0"/>
              </a:rPr>
              <a:t>Scope 3</a:t>
            </a:r>
            <a:r>
              <a:rPr lang="fi-FI" sz="1150" dirty="0">
                <a:solidFill>
                  <a:srgbClr val="464646"/>
                </a:solidFill>
                <a:latin typeface="Core Sans D 35 Regular" panose="020B0503030302020204" pitchFamily="34" charset="0"/>
              </a:rPr>
              <a:t> sisältää kaikki muut yrityksen arvoketjussa syntyvät epäsuorat päästöt (mukaan luettuina tuotantoketjun alkupään hankinnat ja loppupään jätehuolto).</a:t>
            </a:r>
          </a:p>
        </p:txBody>
      </p:sp>
      <p:sp>
        <p:nvSpPr>
          <p:cNvPr id="19" name="Tekstfelt 18">
            <a:extLst>
              <a:ext uri="{FF2B5EF4-FFF2-40B4-BE49-F238E27FC236}">
                <a16:creationId xmlns:a16="http://schemas.microsoft.com/office/drawing/2014/main" id="{84672934-2DEF-372B-C88D-AC9D056A7A15}"/>
              </a:ext>
            </a:extLst>
          </p:cNvPr>
          <p:cNvSpPr txBox="1"/>
          <p:nvPr/>
        </p:nvSpPr>
        <p:spPr>
          <a:xfrm>
            <a:off x="640052" y="4484320"/>
            <a:ext cx="6094476" cy="200055"/>
          </a:xfrm>
          <a:prstGeom prst="rect">
            <a:avLst/>
          </a:prstGeom>
          <a:noFill/>
        </p:spPr>
        <p:txBody>
          <a:bodyPr wrap="square">
            <a:spAutoFit/>
          </a:bodyPr>
          <a:lstStyle/>
          <a:p>
            <a:r>
              <a:rPr lang="fi-FI" sz="700" dirty="0">
                <a:solidFill>
                  <a:srgbClr val="766972"/>
                </a:solidFill>
                <a:latin typeface="Core Sans D 35 Regular" panose="020B0503030302020204" pitchFamily="34" charset="0"/>
              </a:rPr>
              <a:t>5. https://ghgprotocol.org/ </a:t>
            </a:r>
          </a:p>
        </p:txBody>
      </p:sp>
      <p:sp>
        <p:nvSpPr>
          <p:cNvPr id="2" name="Tekstfelt 1">
            <a:extLst>
              <a:ext uri="{FF2B5EF4-FFF2-40B4-BE49-F238E27FC236}">
                <a16:creationId xmlns:a16="http://schemas.microsoft.com/office/drawing/2014/main" id="{6C60D1ED-CB35-E365-0F0A-B010966004C9}"/>
              </a:ext>
            </a:extLst>
          </p:cNvPr>
          <p:cNvSpPr txBox="1"/>
          <p:nvPr/>
        </p:nvSpPr>
        <p:spPr>
          <a:xfrm>
            <a:off x="318365" y="152962"/>
            <a:ext cx="4239493" cy="261610"/>
          </a:xfrm>
          <a:prstGeom prst="rect">
            <a:avLst/>
          </a:prstGeom>
          <a:noFill/>
        </p:spPr>
        <p:txBody>
          <a:bodyPr wrap="square" rtlCol="0">
            <a:spAutoFit/>
          </a:bodyPr>
          <a:lstStyle/>
          <a:p>
            <a:r>
              <a:rPr lang="fi-FI" sz="1100" dirty="0">
                <a:solidFill>
                  <a:srgbClr val="766972"/>
                </a:solidFill>
                <a:latin typeface="Core Sans D 35 Regular" panose="020B0503030302020204" pitchFamily="34" charset="0"/>
              </a:rPr>
              <a:t>ILMASTO JA YMPÄRISTÖ</a:t>
            </a:r>
          </a:p>
        </p:txBody>
      </p:sp>
    </p:spTree>
    <p:extLst>
      <p:ext uri="{BB962C8B-B14F-4D97-AF65-F5344CB8AC3E}">
        <p14:creationId xmlns:p14="http://schemas.microsoft.com/office/powerpoint/2010/main" val="93254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483634" y="1713365"/>
            <a:ext cx="5511800" cy="627736"/>
          </a:xfrm>
          <a:prstGeom prst="rect">
            <a:avLst/>
          </a:prstGeom>
          <a:noFill/>
        </p:spPr>
        <p:txBody>
          <a:bodyPr wrap="square" rtlCol="0">
            <a:spAutoFit/>
          </a:bodyPr>
          <a:lstStyle/>
          <a:p>
            <a:pPr algn="just">
              <a:lnSpc>
                <a:spcPct val="107000"/>
              </a:lnSpc>
              <a:spcAft>
                <a:spcPts val="800"/>
              </a:spcAft>
            </a:pPr>
            <a:r>
              <a:rPr lang="fi-FI" sz="1100" dirty="0">
                <a:solidFill>
                  <a:srgbClr val="464646"/>
                </a:solidFill>
                <a:latin typeface="Core Sans D 35 Regular" panose="020B0503030302020204" pitchFamily="34" charset="0"/>
              </a:rPr>
              <a:t>Alla olevassa taulukossa näkyvät TourCompassin avainluvut vuosilta 2019, 2022 ja 2023. Vuodet 2020 ja 2021 on jätetty raportista pois, koska koronaviruspandemian vuoksi luvut eivät anna todellista kuvaa tilanteesta.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483634" y="1004332"/>
            <a:ext cx="6360720" cy="630942"/>
          </a:xfrm>
          <a:prstGeom prst="rect">
            <a:avLst/>
          </a:prstGeom>
          <a:noFill/>
        </p:spPr>
        <p:txBody>
          <a:bodyPr wrap="square" rtlCol="0">
            <a:spAutoFit/>
          </a:bodyPr>
          <a:lstStyle/>
          <a:p>
            <a:r>
              <a:rPr lang="fi-FI" sz="3500" dirty="0">
                <a:solidFill>
                  <a:srgbClr val="FF6700"/>
                </a:solidFill>
                <a:latin typeface="Core Sans D 55 Bold" panose="020B0803030302020204" pitchFamily="34" charset="0"/>
              </a:rPr>
              <a:t>Avainluvut</a:t>
            </a: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8</a:t>
            </a:fld>
            <a:endParaRPr lang="fi-FI" dirty="0"/>
          </a:p>
        </p:txBody>
      </p:sp>
      <p:sp>
        <p:nvSpPr>
          <p:cNvPr id="5" name="Tekstfelt 4">
            <a:extLst>
              <a:ext uri="{FF2B5EF4-FFF2-40B4-BE49-F238E27FC236}">
                <a16:creationId xmlns:a16="http://schemas.microsoft.com/office/drawing/2014/main" id="{C1EBDDC7-5B89-2A2F-7BA2-59D42017BB58}"/>
              </a:ext>
            </a:extLst>
          </p:cNvPr>
          <p:cNvSpPr txBox="1"/>
          <p:nvPr/>
        </p:nvSpPr>
        <p:spPr>
          <a:xfrm>
            <a:off x="483634" y="3694569"/>
            <a:ext cx="5434846" cy="2282035"/>
          </a:xfrm>
          <a:prstGeom prst="rect">
            <a:avLst/>
          </a:prstGeom>
          <a:noFill/>
        </p:spPr>
        <p:txBody>
          <a:bodyPr wrap="square">
            <a:spAutoFit/>
          </a:bodyPr>
          <a:lstStyle/>
          <a:p>
            <a:pPr>
              <a:lnSpc>
                <a:spcPct val="107000"/>
              </a:lnSpc>
              <a:spcAft>
                <a:spcPts val="800"/>
              </a:spcAft>
            </a:pPr>
            <a:r>
              <a:rPr lang="fi-FI" sz="1100" dirty="0">
                <a:solidFill>
                  <a:srgbClr val="464646"/>
                </a:solidFill>
                <a:latin typeface="Core Sans D 35 Regular" panose="020B0503030302020204" pitchFamily="34" charset="0"/>
              </a:rPr>
              <a:t>Taulukossa näkyvät scope 1 ja 2 -luokkien absoluuttiset päästöt ja scope 1, 2 ja 3 -luokkien absoluuttiset päästöt sekä avainluvut suhteuttetuina asiakasmääriin vuosina 2019, 2022 ja 2023. </a:t>
            </a:r>
          </a:p>
          <a:p>
            <a:pPr>
              <a:lnSpc>
                <a:spcPct val="107000"/>
              </a:lnSpc>
              <a:spcAft>
                <a:spcPts val="800"/>
              </a:spcAft>
            </a:pPr>
            <a:r>
              <a:rPr lang="fi-FI" sz="1100" dirty="0">
                <a:solidFill>
                  <a:srgbClr val="464646"/>
                </a:solidFill>
                <a:latin typeface="Core Sans D 35 Regular" panose="020B0503030302020204" pitchFamily="34" charset="0"/>
              </a:rPr>
              <a:t>Vuodesta 2019 vuoteen 2023 absoluuttiset päästöt vähenivät 27 prosenttia scope 1 ja 2 -luokkien osalta, kun taas asiakaskohtaiset päästöt näissä luokissa kasvoivat 9 prosenttia. Muutos on pääasiassa seurausta siitä, että toimistoissamme on siirrytty käyttämään vihreää sähköä. </a:t>
            </a:r>
          </a:p>
          <a:p>
            <a:pPr>
              <a:lnSpc>
                <a:spcPct val="107000"/>
              </a:lnSpc>
              <a:spcAft>
                <a:spcPts val="800"/>
              </a:spcAft>
            </a:pPr>
            <a:r>
              <a:rPr lang="fi-FI" sz="1100" dirty="0">
                <a:solidFill>
                  <a:srgbClr val="464646"/>
                </a:solidFill>
                <a:latin typeface="Core Sans D 35 Regular" panose="020B0503030302020204" pitchFamily="34" charset="0"/>
              </a:rPr>
              <a:t>Samaan aikaan absoluuttiset päästöt scope 1, 2 ja 3 -luokissa vähenivät 23 prosenttia vuodesta 2019 vuoteen 2023, kun taas asiakaskohtaiset päästöt samoissa luokissa </a:t>
            </a:r>
            <a:r>
              <a:rPr lang="fi-FI" sz="1100" i="1" dirty="0">
                <a:solidFill>
                  <a:srgbClr val="464646"/>
                </a:solidFill>
                <a:latin typeface="Core Sans D 35 Regular" panose="020B0503030302020204" pitchFamily="34" charset="0"/>
              </a:rPr>
              <a:t>kasvoivat</a:t>
            </a:r>
            <a:r>
              <a:rPr lang="fi-FI" sz="1100" dirty="0">
                <a:solidFill>
                  <a:srgbClr val="464646"/>
                </a:solidFill>
                <a:latin typeface="Core Sans D 35 Regular" panose="020B0503030302020204" pitchFamily="34" charset="0"/>
              </a:rPr>
              <a:t> 13 prosenttia. Viimeksi mainittu kasvu selittyy osittain Australian tulemisella valikoimaan uutena matkakohteena.</a:t>
            </a:r>
          </a:p>
        </p:txBody>
      </p:sp>
      <p:sp>
        <p:nvSpPr>
          <p:cNvPr id="8" name="Tekstfelt 7">
            <a:extLst>
              <a:ext uri="{FF2B5EF4-FFF2-40B4-BE49-F238E27FC236}">
                <a16:creationId xmlns:a16="http://schemas.microsoft.com/office/drawing/2014/main" id="{22675CC4-884C-6BF8-E390-D07FF7E7B8C8}"/>
              </a:ext>
            </a:extLst>
          </p:cNvPr>
          <p:cNvSpPr txBox="1"/>
          <p:nvPr/>
        </p:nvSpPr>
        <p:spPr>
          <a:xfrm>
            <a:off x="6398453" y="772475"/>
            <a:ext cx="5221390" cy="5747727"/>
          </a:xfrm>
          <a:prstGeom prst="rect">
            <a:avLst/>
          </a:prstGeom>
          <a:noFill/>
        </p:spPr>
        <p:txBody>
          <a:bodyPr wrap="square" rtlCol="0">
            <a:spAutoFit/>
          </a:bodyPr>
          <a:lstStyle/>
          <a:p>
            <a:pPr algn="just">
              <a:lnSpc>
                <a:spcPct val="107000"/>
              </a:lnSpc>
              <a:spcAft>
                <a:spcPts val="800"/>
              </a:spcAft>
            </a:pPr>
            <a:r>
              <a:rPr lang="fi-FI" sz="1100" dirty="0">
                <a:solidFill>
                  <a:srgbClr val="464646"/>
                </a:solidFill>
                <a:latin typeface="Core Sans D 35 Regular" panose="020B0503030302020204" pitchFamily="34" charset="0"/>
              </a:rPr>
              <a:t>Ensimmäiset CO2e-vähennykset vuoteen 2030 mennessä saavutetaan lisäämällä energiatehokkuutta omissa toimistoissamme.</a:t>
            </a:r>
          </a:p>
          <a:p>
            <a:pPr algn="just">
              <a:lnSpc>
                <a:spcPct val="107000"/>
              </a:lnSpc>
              <a:spcAft>
                <a:spcPts val="800"/>
              </a:spcAft>
            </a:pPr>
            <a:r>
              <a:rPr lang="fi-FI" sz="1100" dirty="0">
                <a:solidFill>
                  <a:srgbClr val="464646"/>
                </a:solidFill>
                <a:latin typeface="Core Sans D 35 Regular" panose="020B0503030302020204" pitchFamily="34" charset="0"/>
              </a:rPr>
              <a:t>Samalla käynnistämme toimenpiteitä matkustamiseen liittyvien päästöjen vähentämiseksi. Keskitymme erityisesti kolmeen osa-alueeseen:</a:t>
            </a:r>
          </a:p>
          <a:p>
            <a:pPr>
              <a:lnSpc>
                <a:spcPct val="107000"/>
              </a:lnSpc>
              <a:spcAft>
                <a:spcPts val="800"/>
              </a:spcAft>
            </a:pPr>
            <a:r>
              <a:rPr lang="fi-FI" sz="1100" dirty="0">
                <a:solidFill>
                  <a:srgbClr val="464646"/>
                </a:solidFill>
                <a:latin typeface="Core Sans D 55 Bold" panose="020B0803030302020204" pitchFamily="34" charset="0"/>
              </a:rPr>
              <a:t>Kansainväliset lennot</a:t>
            </a:r>
            <a:br>
              <a:rPr dirty="0"/>
            </a:br>
            <a:r>
              <a:rPr lang="fi-FI" sz="1100" dirty="0">
                <a:solidFill>
                  <a:srgbClr val="464646"/>
                </a:solidFill>
                <a:latin typeface="Core Sans D 35 Regular" panose="020B0503030302020204" pitchFamily="34" charset="0"/>
              </a:rPr>
              <a:t>Vaikka emme voi suoraan vaikuttaa kansainvälisten lentojen hiilidioksidipäästöjen vähentämiseen, voimme seurata lentoyhtiöiden päästöjä ja eri yhtiöiden toimia päästöjen vähentämiseksi. Ensimmäinen askel on näiden tietojen kerääminen. Laadimme tietojen perusteella toimintaperiaatteen, jonka mukaan valitsemme ne lentoyhtiöt, joilla on joko alhaisimmat päästöt tai selkeä suunnitelma CO2-päästöjen vähentämiseksi. Tavoitteenamme on ottaa selkeästi määritelty lentokäytäntö käyttöön vuoden 2024 puoliväliin mennessä.</a:t>
            </a:r>
          </a:p>
          <a:p>
            <a:pPr>
              <a:lnSpc>
                <a:spcPct val="107000"/>
              </a:lnSpc>
              <a:spcAft>
                <a:spcPts val="800"/>
              </a:spcAft>
            </a:pPr>
            <a:r>
              <a:rPr lang="fi-FI" sz="1100" dirty="0">
                <a:solidFill>
                  <a:srgbClr val="464646"/>
                </a:solidFill>
                <a:latin typeface="Core Sans D 55 Bold" panose="020B0803030302020204" pitchFamily="34" charset="0"/>
              </a:rPr>
              <a:t>Hotellit matkakohteissa</a:t>
            </a:r>
            <a:br>
              <a:rPr dirty="0"/>
            </a:br>
            <a:r>
              <a:rPr lang="fi-FI" sz="1100" dirty="0">
                <a:solidFill>
                  <a:srgbClr val="464646"/>
                </a:solidFill>
                <a:latin typeface="Core Sans D 35 Regular" panose="020B0503030302020204" pitchFamily="34" charset="0"/>
              </a:rPr>
              <a:t>Monet hotelleistamme tekevät jo aktiivisesti työtä kestävän kehityksen edistämiseksi, ja TourCompassin tavoitteena on nopeuttaa tätä prosessia. Ensimmäinen askel on saada selkeä kuva siitä, missä vaiheessa kukin hotelli on kestävän kehityksen matkallaan ja mitä suunnitelmia niillä on hiilidioksidipäästöjen vähentämiseksi tulevaisuudessa. Tämän tiedon avulla voimme asettaa etusijalle työskentelyn niiden hotellien kanssa, jotka ovat päässeet pisimmälle ilmastotavoitteissaan, ja myös tukea muita hotelleja niiden pyrkimyksissä harjoittaa liiketoimintaansa mahdollisimman ilmastoystävällisellä tavalla. Vuonna 2024 olemme asettaneet tavoitteeksi kartoittaa ja arvioida kymmenen suosituimman hotellimme CO2-päästöt.</a:t>
            </a:r>
          </a:p>
          <a:p>
            <a:pPr>
              <a:lnSpc>
                <a:spcPct val="107000"/>
              </a:lnSpc>
              <a:spcAft>
                <a:spcPts val="800"/>
              </a:spcAft>
            </a:pPr>
            <a:r>
              <a:rPr lang="fi-FI" sz="1100" dirty="0">
                <a:solidFill>
                  <a:srgbClr val="464646"/>
                </a:solidFill>
                <a:latin typeface="Core Sans D 55 Bold" panose="020B0803030302020204" pitchFamily="34" charset="0"/>
              </a:rPr>
              <a:t>Kuljetukset matkakohteissa</a:t>
            </a:r>
            <a:br>
              <a:rPr dirty="0"/>
            </a:br>
            <a:r>
              <a:rPr lang="fi-FI" sz="1100" dirty="0">
                <a:solidFill>
                  <a:srgbClr val="464646"/>
                </a:solidFill>
                <a:latin typeface="Core Sans D 35 Regular" panose="020B0503030302020204" pitchFamily="34" charset="0"/>
              </a:rPr>
              <a:t>Ensimmäinen tehtävämme on kartoittaa, millä tavoin voimme vähentää kuljetusten määrää ja pituutta. Sen jälkeen laadimme strategian siitä, miten ja missä tahdissa voimme siirtyä muita kuin fossiilisia polttoaineita käyttäviin ajoneuvoihin. Vuonna 2024 tavoitteenamme on korvata automatkat junalla vähintään yhdellä kymmenestä suosituimmasta matkastamme ja järjestää kuljetukset sähköautoilla vähintään yhdessä matkakohteistamme.</a:t>
            </a:r>
          </a:p>
        </p:txBody>
      </p:sp>
      <p:sp>
        <p:nvSpPr>
          <p:cNvPr id="4" name="Tekstfelt 3">
            <a:extLst>
              <a:ext uri="{FF2B5EF4-FFF2-40B4-BE49-F238E27FC236}">
                <a16:creationId xmlns:a16="http://schemas.microsoft.com/office/drawing/2014/main" id="{F741EB6A-A180-B412-EFCC-E927CF38B6ED}"/>
              </a:ext>
            </a:extLst>
          </p:cNvPr>
          <p:cNvSpPr txBox="1"/>
          <p:nvPr/>
        </p:nvSpPr>
        <p:spPr>
          <a:xfrm>
            <a:off x="318365" y="152962"/>
            <a:ext cx="4239493" cy="261610"/>
          </a:xfrm>
          <a:prstGeom prst="rect">
            <a:avLst/>
          </a:prstGeom>
          <a:noFill/>
        </p:spPr>
        <p:txBody>
          <a:bodyPr wrap="square" rtlCol="0">
            <a:spAutoFit/>
          </a:bodyPr>
          <a:lstStyle/>
          <a:p>
            <a:r>
              <a:rPr lang="fi-FI" sz="1100" dirty="0">
                <a:solidFill>
                  <a:srgbClr val="766972"/>
                </a:solidFill>
                <a:latin typeface="Core Sans D 35 Regular" panose="020B0503030302020204" pitchFamily="34" charset="0"/>
              </a:rPr>
              <a:t>ILMASTO JA YMPÄRISTÖ</a:t>
            </a:r>
          </a:p>
        </p:txBody>
      </p:sp>
      <p:graphicFrame>
        <p:nvGraphicFramePr>
          <p:cNvPr id="12" name="Object 11"/>
          <p:cNvGraphicFramePr>
            <a:graphicFrameLocks noChangeAspect="1"/>
          </p:cNvGraphicFramePr>
          <p:nvPr>
            <p:extLst>
              <p:ext uri="{D42A27DB-BD31-4B8C-83A1-F6EECF244321}">
                <p14:modId xmlns:p14="http://schemas.microsoft.com/office/powerpoint/2010/main" val="1864620449"/>
              </p:ext>
            </p:extLst>
          </p:nvPr>
        </p:nvGraphicFramePr>
        <p:xfrm>
          <a:off x="560210" y="2461748"/>
          <a:ext cx="5652583" cy="1033482"/>
        </p:xfrm>
        <a:graphic>
          <a:graphicData uri="http://schemas.openxmlformats.org/presentationml/2006/ole">
            <mc:AlternateContent xmlns:mc="http://schemas.openxmlformats.org/markup-compatibility/2006">
              <mc:Choice xmlns:v="urn:schemas-microsoft-com:vml" Requires="v">
                <p:oleObj name="Document" r:id="rId3" imgW="5090253" imgH="790226" progId="Word.Document.12">
                  <p:embed/>
                </p:oleObj>
              </mc:Choice>
              <mc:Fallback>
                <p:oleObj name="Document" r:id="rId3" imgW="5090253" imgH="790226" progId="Word.Document.12">
                  <p:embed/>
                  <p:pic>
                    <p:nvPicPr>
                      <p:cNvPr id="12" name="Object 11"/>
                      <p:cNvPicPr/>
                      <p:nvPr/>
                    </p:nvPicPr>
                    <p:blipFill>
                      <a:blip r:embed="rId4"/>
                      <a:stretch>
                        <a:fillRect/>
                      </a:stretch>
                    </p:blipFill>
                    <p:spPr>
                      <a:xfrm>
                        <a:off x="560210" y="2461748"/>
                        <a:ext cx="5652583" cy="1033482"/>
                      </a:xfrm>
                      <a:prstGeom prst="rect">
                        <a:avLst/>
                      </a:prstGeom>
                    </p:spPr>
                  </p:pic>
                </p:oleObj>
              </mc:Fallback>
            </mc:AlternateContent>
          </a:graphicData>
        </a:graphic>
      </p:graphicFrame>
    </p:spTree>
    <p:extLst>
      <p:ext uri="{BB962C8B-B14F-4D97-AF65-F5344CB8AC3E}">
        <p14:creationId xmlns:p14="http://schemas.microsoft.com/office/powerpoint/2010/main" val="1909643222"/>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653805" y="1549901"/>
            <a:ext cx="4302780" cy="1273747"/>
          </a:xfrm>
          <a:prstGeom prst="rect">
            <a:avLst/>
          </a:prstGeom>
          <a:noFill/>
        </p:spPr>
        <p:txBody>
          <a:bodyPr wrap="square" rtlCol="0">
            <a:spAutoFit/>
          </a:bodyPr>
          <a:lstStyle/>
          <a:p>
            <a:pPr>
              <a:lnSpc>
                <a:spcPct val="107000"/>
              </a:lnSpc>
              <a:spcAft>
                <a:spcPts val="800"/>
              </a:spcAft>
            </a:pPr>
            <a:r>
              <a:rPr lang="fi-FI" sz="1100" dirty="0">
                <a:solidFill>
                  <a:srgbClr val="464646"/>
                </a:solidFill>
                <a:latin typeface="Core Sans D 35 Regular" panose="020B0503030302020204" pitchFamily="34" charset="0"/>
              </a:rPr>
              <a:t>Monissa Latinalaisen Amerikan maissa olemme yhteistyössä kumppaniemme kanssa luopuneet perinteisten paperivouchereiden käytöstä. </a:t>
            </a:r>
          </a:p>
          <a:p>
            <a:pPr>
              <a:lnSpc>
                <a:spcPct val="107000"/>
              </a:lnSpc>
              <a:spcAft>
                <a:spcPts val="800"/>
              </a:spcAft>
            </a:pPr>
            <a:r>
              <a:rPr lang="fi-FI" sz="1100" dirty="0">
                <a:solidFill>
                  <a:srgbClr val="464646"/>
                </a:solidFill>
                <a:latin typeface="Core Sans D 35 Regular" panose="020B0503030302020204" pitchFamily="34" charset="0"/>
              </a:rPr>
              <a:t>Sen sijaan asiakkaamme saavat näihin maihin saapuessaan skannattavan QR-koodin, jonka kautta he pääsevät käyttämään paikallisia vouchereita, tarkistamaan matkasuunnitelmansa ja lukemaan tietoa kohdemaasta.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653805" y="932168"/>
            <a:ext cx="4612462" cy="646331"/>
          </a:xfrm>
          <a:prstGeom prst="rect">
            <a:avLst/>
          </a:prstGeom>
          <a:noFill/>
        </p:spPr>
        <p:txBody>
          <a:bodyPr wrap="square" rtlCol="0">
            <a:spAutoFit/>
          </a:bodyPr>
          <a:lstStyle/>
          <a:p>
            <a:r>
              <a:rPr lang="fi-FI" sz="1800" dirty="0">
                <a:solidFill>
                  <a:srgbClr val="FF6700"/>
                </a:solidFill>
                <a:effectLst/>
                <a:latin typeface="Core Sans D 55 Bold" panose="020B0803030302020204" pitchFamily="34" charset="0"/>
              </a:rPr>
              <a:t>Paperittomat</a:t>
            </a:r>
            <a:r>
              <a:rPr lang="fi-FI" dirty="0"/>
              <a:t> </a:t>
            </a:r>
            <a:r>
              <a:rPr lang="fi-FI" sz="1800" dirty="0">
                <a:solidFill>
                  <a:srgbClr val="FF6700"/>
                </a:solidFill>
                <a:effectLst/>
                <a:latin typeface="Core Sans D 55 Bold" panose="020B0803030302020204" pitchFamily="34" charset="0"/>
              </a:rPr>
              <a:t>voucherit</a:t>
            </a:r>
            <a:r>
              <a:rPr lang="fi-FI" dirty="0"/>
              <a:t> </a:t>
            </a:r>
            <a:r>
              <a:rPr lang="fi-FI" sz="1800" dirty="0">
                <a:solidFill>
                  <a:srgbClr val="FF6700"/>
                </a:solidFill>
                <a:effectLst/>
                <a:latin typeface="Core Sans D 55 Bold" panose="020B0803030302020204" pitchFamily="34" charset="0"/>
              </a:rPr>
              <a:t>Perussa, Ecuadorissa ja Kolumbiassa</a:t>
            </a:r>
            <a:endParaRPr lang="fi-FI" sz="1800" dirty="0">
              <a:solidFill>
                <a:srgbClr val="FF6700"/>
              </a:solidFill>
              <a:latin typeface="Core Sans D 55 Bold" panose="020B0803030302020204" pitchFamily="34" charset="0"/>
            </a:endParaRP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p:txBody>
          <a:bodyPr/>
          <a:lstStyle/>
          <a:p>
            <a:fld id="{F64D9711-E2F1-4010-9E5D-6605457BFF7B}" type="slidenum">
              <a:rPr lang="da-DK" smtClean="0"/>
              <a:t>9</a:t>
            </a:fld>
            <a:endParaRPr lang="fi-FI" dirty="0"/>
          </a:p>
        </p:txBody>
      </p:sp>
      <p:sp>
        <p:nvSpPr>
          <p:cNvPr id="2" name="Tekstfelt 1">
            <a:extLst>
              <a:ext uri="{FF2B5EF4-FFF2-40B4-BE49-F238E27FC236}">
                <a16:creationId xmlns:a16="http://schemas.microsoft.com/office/drawing/2014/main" id="{3700D99D-E7B2-CCD0-A469-EE82BAC37938}"/>
              </a:ext>
            </a:extLst>
          </p:cNvPr>
          <p:cNvSpPr txBox="1"/>
          <p:nvPr/>
        </p:nvSpPr>
        <p:spPr>
          <a:xfrm>
            <a:off x="6853037" y="4916268"/>
            <a:ext cx="4469966" cy="990015"/>
          </a:xfrm>
          <a:prstGeom prst="rect">
            <a:avLst/>
          </a:prstGeom>
          <a:noFill/>
        </p:spPr>
        <p:txBody>
          <a:bodyPr wrap="square" rtlCol="0">
            <a:spAutoFit/>
          </a:bodyPr>
          <a:lstStyle/>
          <a:p>
            <a:pPr>
              <a:lnSpc>
                <a:spcPct val="107000"/>
              </a:lnSpc>
              <a:spcAft>
                <a:spcPts val="800"/>
              </a:spcAft>
            </a:pPr>
            <a:r>
              <a:rPr lang="fi-FI" sz="1100" dirty="0">
                <a:solidFill>
                  <a:srgbClr val="464646"/>
                </a:solidFill>
                <a:latin typeface="Core Sans D 35 Regular" panose="020B0503030302020204" pitchFamily="34" charset="0"/>
              </a:rPr>
              <a:t>1.12.2023 vaihdoimme kaikkien Tanskassa sijaitsevien toimipisteidemme sähköntoimittajaa. Se tarkoittaa, että 100 prosenttia käyttämästämme sähköstä on nyt peräisin uusiutuvista energianlähteistä. Sähkönkulutuksemme hiilidioksidipäästöjen kokonaismäärä vuonna 2024 on siten jopa 90 prosenttia pienempi kuin vertailuvuonna 2019.</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felt 3">
            <a:extLst>
              <a:ext uri="{FF2B5EF4-FFF2-40B4-BE49-F238E27FC236}">
                <a16:creationId xmlns:a16="http://schemas.microsoft.com/office/drawing/2014/main" id="{23FB5211-8C1B-669C-4743-16B4D9346383}"/>
              </a:ext>
            </a:extLst>
          </p:cNvPr>
          <p:cNvSpPr txBox="1"/>
          <p:nvPr/>
        </p:nvSpPr>
        <p:spPr>
          <a:xfrm>
            <a:off x="6853037" y="4367927"/>
            <a:ext cx="6360720" cy="375552"/>
          </a:xfrm>
          <a:prstGeom prst="rect">
            <a:avLst/>
          </a:prstGeom>
          <a:noFill/>
        </p:spPr>
        <p:txBody>
          <a:bodyPr wrap="square" rtlCol="0">
            <a:spAutoFit/>
          </a:bodyPr>
          <a:lstStyle/>
          <a:p>
            <a:r>
              <a:rPr lang="fi-FI" sz="1800" dirty="0">
                <a:solidFill>
                  <a:srgbClr val="00C8FF"/>
                </a:solidFill>
                <a:effectLst/>
                <a:latin typeface="Core Sans D 55 Bold" panose="020B0803030302020204" pitchFamily="34" charset="0"/>
              </a:rPr>
              <a:t>Vihreää sähköä</a:t>
            </a:r>
            <a:endParaRPr lang="fi-FI" sz="1800" dirty="0">
              <a:solidFill>
                <a:srgbClr val="00C8FF"/>
              </a:solidFill>
              <a:latin typeface="Core Sans D 55 Bold" panose="020B0803030302020204" pitchFamily="34" charset="0"/>
            </a:endParaRPr>
          </a:p>
        </p:txBody>
      </p:sp>
      <p:sp>
        <p:nvSpPr>
          <p:cNvPr id="11" name="Rektangel 10">
            <a:extLst>
              <a:ext uri="{FF2B5EF4-FFF2-40B4-BE49-F238E27FC236}">
                <a16:creationId xmlns:a16="http://schemas.microsoft.com/office/drawing/2014/main" id="{B58CFAF5-7B4A-EF25-5735-4D5BEDC75BA9}"/>
              </a:ext>
            </a:extLst>
          </p:cNvPr>
          <p:cNvSpPr/>
          <p:nvPr/>
        </p:nvSpPr>
        <p:spPr>
          <a:xfrm>
            <a:off x="0" y="3442078"/>
            <a:ext cx="6072750" cy="341592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Rektangel 11">
            <a:extLst>
              <a:ext uri="{FF2B5EF4-FFF2-40B4-BE49-F238E27FC236}">
                <a16:creationId xmlns:a16="http://schemas.microsoft.com/office/drawing/2014/main" id="{28DF0229-2F5C-F1BB-D15A-1A6A854EBF2C}"/>
              </a:ext>
            </a:extLst>
          </p:cNvPr>
          <p:cNvSpPr/>
          <p:nvPr/>
        </p:nvSpPr>
        <p:spPr>
          <a:xfrm>
            <a:off x="6072750" y="0"/>
            <a:ext cx="6119250" cy="344207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a:extLst>
              <a:ext uri="{FF2B5EF4-FFF2-40B4-BE49-F238E27FC236}">
                <a16:creationId xmlns:a16="http://schemas.microsoft.com/office/drawing/2014/main" id="{B0D22C7C-CCC0-2CC8-E9E6-63CABA3CEB6A}"/>
              </a:ext>
            </a:extLst>
          </p:cNvPr>
          <p:cNvSpPr txBox="1"/>
          <p:nvPr/>
        </p:nvSpPr>
        <p:spPr>
          <a:xfrm>
            <a:off x="318365" y="152962"/>
            <a:ext cx="4239493" cy="261610"/>
          </a:xfrm>
          <a:prstGeom prst="rect">
            <a:avLst/>
          </a:prstGeom>
          <a:noFill/>
        </p:spPr>
        <p:txBody>
          <a:bodyPr wrap="square" rtlCol="0">
            <a:spAutoFit/>
          </a:bodyPr>
          <a:lstStyle/>
          <a:p>
            <a:r>
              <a:rPr lang="fi-FI" sz="1100" dirty="0">
                <a:solidFill>
                  <a:srgbClr val="766972"/>
                </a:solidFill>
                <a:latin typeface="Core Sans D 35 Regular" panose="020B0503030302020204" pitchFamily="34" charset="0"/>
              </a:rPr>
              <a:t>ILMASTO JA YMPÄRISTÖ</a:t>
            </a:r>
          </a:p>
        </p:txBody>
      </p:sp>
    </p:spTree>
    <p:extLst>
      <p:ext uri="{BB962C8B-B14F-4D97-AF65-F5344CB8AC3E}">
        <p14:creationId xmlns:p14="http://schemas.microsoft.com/office/powerpoint/2010/main" val="247305173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71efc3-d190-4bdf-9302-c5a2ec4f675c" xsi:nil="true"/>
    <lcf76f155ced4ddcb4097134ff3c332f xmlns="19afaa2d-d0bf-4c30-8f5b-a3c4aa79fbd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565BC9BCD39A44ABA634B958859C04" ma:contentTypeVersion="17" ma:contentTypeDescription="Create a new document." ma:contentTypeScope="" ma:versionID="1bdd3b4cdccf45a52f49ce36402445f0">
  <xsd:schema xmlns:xsd="http://www.w3.org/2001/XMLSchema" xmlns:xs="http://www.w3.org/2001/XMLSchema" xmlns:p="http://schemas.microsoft.com/office/2006/metadata/properties" xmlns:ns2="19afaa2d-d0bf-4c30-8f5b-a3c4aa79fbdc" xmlns:ns3="8871efc3-d190-4bdf-9302-c5a2ec4f675c" targetNamespace="http://schemas.microsoft.com/office/2006/metadata/properties" ma:root="true" ma:fieldsID="847090d0bdd2a05f9861492836f93c8e" ns2:_="" ns3:_="">
    <xsd:import namespace="19afaa2d-d0bf-4c30-8f5b-a3c4aa79fbdc"/>
    <xsd:import namespace="8871efc3-d190-4bdf-9302-c5a2ec4f67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faa2d-d0bf-4c30-8f5b-a3c4aa79f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7c007fe-9be9-4303-b2a7-ed227f8eadc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71efc3-d190-4bdf-9302-c5a2ec4f675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8cde68e-6c79-467f-9a45-d5c5d6833c5f}" ma:internalName="TaxCatchAll" ma:showField="CatchAllData" ma:web="8871efc3-d190-4bdf-9302-c5a2ec4f675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200EC9-7027-4048-8E70-46FC57DFCF95}">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8871efc3-d190-4bdf-9302-c5a2ec4f675c"/>
    <ds:schemaRef ds:uri="19afaa2d-d0bf-4c30-8f5b-a3c4aa79fbdc"/>
    <ds:schemaRef ds:uri="http://purl.org/dc/dcmitype/"/>
  </ds:schemaRefs>
</ds:datastoreItem>
</file>

<file path=customXml/itemProps2.xml><?xml version="1.0" encoding="utf-8"?>
<ds:datastoreItem xmlns:ds="http://schemas.openxmlformats.org/officeDocument/2006/customXml" ds:itemID="{63C383CA-A664-4E5E-9461-94993F314635}">
  <ds:schemaRefs>
    <ds:schemaRef ds:uri="http://schemas.microsoft.com/sharepoint/v3/contenttype/forms"/>
  </ds:schemaRefs>
</ds:datastoreItem>
</file>

<file path=customXml/itemProps3.xml><?xml version="1.0" encoding="utf-8"?>
<ds:datastoreItem xmlns:ds="http://schemas.openxmlformats.org/officeDocument/2006/customXml" ds:itemID="{DE346954-323A-4A0D-903D-51B572E473FB}"/>
</file>

<file path=docProps/app.xml><?xml version="1.0" encoding="utf-8"?>
<Properties xmlns="http://schemas.openxmlformats.org/officeDocument/2006/extended-properties" xmlns:vt="http://schemas.openxmlformats.org/officeDocument/2006/docPropsVTypes">
  <Template/>
  <TotalTime>2414</TotalTime>
  <Words>3609</Words>
  <Application>Microsoft Office PowerPoint</Application>
  <PresentationFormat>Widescreen</PresentationFormat>
  <Paragraphs>247</Paragraphs>
  <Slides>20</Slides>
  <Notes>10</Notes>
  <HiddenSlides>0</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1</vt:i4>
      </vt:variant>
      <vt:variant>
        <vt:lpstr>Slidetitler</vt:lpstr>
      </vt:variant>
      <vt:variant>
        <vt:i4>20</vt:i4>
      </vt:variant>
    </vt:vector>
  </HeadingPairs>
  <TitlesOfParts>
    <vt:vector size="29" baseType="lpstr">
      <vt:lpstr>Arial</vt:lpstr>
      <vt:lpstr>Calibri</vt:lpstr>
      <vt:lpstr>Calibri Light</vt:lpstr>
      <vt:lpstr>Core Sans D 35 Regular</vt:lpstr>
      <vt:lpstr>Core Sans D 55 Bold</vt:lpstr>
      <vt:lpstr>Open Sans</vt:lpstr>
      <vt:lpstr>Symbol</vt:lpstr>
      <vt:lpstr>Office-tema</vt:lpstr>
      <vt:lpstr>Document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Dino Karalic</dc:creator>
  <cp:lastModifiedBy>Christina Hartman Hansen</cp:lastModifiedBy>
  <cp:revision>62</cp:revision>
  <cp:lastPrinted>2022-11-08T10:34:46Z</cp:lastPrinted>
  <dcterms:created xsi:type="dcterms:W3CDTF">2022-10-05T18:31:03Z</dcterms:created>
  <dcterms:modified xsi:type="dcterms:W3CDTF">2024-04-08T06:44:24Z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0x0101000B565BC9BCD39A44ABA634B958859C04</vt:lpwstr>
  </property>
  <property fmtid="{D5CDD505-2E9C-101B-9397-08002B2CF9AE}" pid="3" name="MediaServiceImageTags">
    <vt:lpwstr/>
  </property>
</Properties>
</file>